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80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63016" y="1393952"/>
            <a:ext cx="3990340" cy="4691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1270000" cy="15129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50825" y="260350"/>
            <a:ext cx="8642985" cy="6395085"/>
          </a:xfrm>
          <a:custGeom>
            <a:avLst/>
            <a:gdLst/>
            <a:ahLst/>
            <a:cxnLst/>
            <a:rect l="l" t="t" r="r" b="b"/>
            <a:pathLst>
              <a:path w="8642985" h="6395084">
                <a:moveTo>
                  <a:pt x="1128649" y="0"/>
                </a:moveTo>
                <a:lnTo>
                  <a:pt x="1774001" y="545"/>
                </a:lnTo>
                <a:lnTo>
                  <a:pt x="3475593" y="1984"/>
                </a:lnTo>
                <a:lnTo>
                  <a:pt x="5881725" y="4018"/>
                </a:lnTo>
                <a:lnTo>
                  <a:pt x="8640699" y="6350"/>
                </a:lnTo>
                <a:lnTo>
                  <a:pt x="8640812" y="45452"/>
                </a:lnTo>
                <a:lnTo>
                  <a:pt x="8640921" y="84524"/>
                </a:lnTo>
                <a:lnTo>
                  <a:pt x="8641027" y="123571"/>
                </a:lnTo>
                <a:lnTo>
                  <a:pt x="8641129" y="162598"/>
                </a:lnTo>
                <a:lnTo>
                  <a:pt x="8641228" y="201611"/>
                </a:lnTo>
                <a:lnTo>
                  <a:pt x="8641324" y="240614"/>
                </a:lnTo>
                <a:lnTo>
                  <a:pt x="8641416" y="279614"/>
                </a:lnTo>
                <a:lnTo>
                  <a:pt x="8641505" y="318614"/>
                </a:lnTo>
                <a:lnTo>
                  <a:pt x="8641590" y="357621"/>
                </a:lnTo>
                <a:lnTo>
                  <a:pt x="8641672" y="396639"/>
                </a:lnTo>
                <a:lnTo>
                  <a:pt x="8641751" y="435674"/>
                </a:lnTo>
                <a:lnTo>
                  <a:pt x="8641827" y="474731"/>
                </a:lnTo>
                <a:lnTo>
                  <a:pt x="8641900" y="513815"/>
                </a:lnTo>
                <a:lnTo>
                  <a:pt x="8641970" y="552932"/>
                </a:lnTo>
                <a:lnTo>
                  <a:pt x="8642036" y="592085"/>
                </a:lnTo>
                <a:lnTo>
                  <a:pt x="8642100" y="631282"/>
                </a:lnTo>
                <a:lnTo>
                  <a:pt x="8642160" y="670527"/>
                </a:lnTo>
                <a:lnTo>
                  <a:pt x="8642218" y="709825"/>
                </a:lnTo>
                <a:lnTo>
                  <a:pt x="8642273" y="749181"/>
                </a:lnTo>
                <a:lnTo>
                  <a:pt x="8642325" y="788601"/>
                </a:lnTo>
                <a:lnTo>
                  <a:pt x="8642374" y="828089"/>
                </a:lnTo>
                <a:lnTo>
                  <a:pt x="8642421" y="867652"/>
                </a:lnTo>
                <a:lnTo>
                  <a:pt x="8642465" y="907294"/>
                </a:lnTo>
                <a:lnTo>
                  <a:pt x="8642506" y="947020"/>
                </a:lnTo>
                <a:lnTo>
                  <a:pt x="8642544" y="986836"/>
                </a:lnTo>
                <a:lnTo>
                  <a:pt x="8642580" y="1026747"/>
                </a:lnTo>
                <a:lnTo>
                  <a:pt x="8642614" y="1066758"/>
                </a:lnTo>
                <a:lnTo>
                  <a:pt x="8642645" y="1106874"/>
                </a:lnTo>
                <a:lnTo>
                  <a:pt x="8642673" y="1147101"/>
                </a:lnTo>
                <a:lnTo>
                  <a:pt x="8642700" y="1187443"/>
                </a:lnTo>
                <a:lnTo>
                  <a:pt x="8642723" y="1227907"/>
                </a:lnTo>
                <a:lnTo>
                  <a:pt x="8642745" y="1268496"/>
                </a:lnTo>
                <a:lnTo>
                  <a:pt x="8642764" y="1309217"/>
                </a:lnTo>
                <a:lnTo>
                  <a:pt x="8642781" y="1350074"/>
                </a:lnTo>
                <a:lnTo>
                  <a:pt x="8642796" y="1391073"/>
                </a:lnTo>
                <a:lnTo>
                  <a:pt x="8642809" y="1432219"/>
                </a:lnTo>
                <a:lnTo>
                  <a:pt x="8642820" y="1473517"/>
                </a:lnTo>
                <a:lnTo>
                  <a:pt x="8642828" y="1514972"/>
                </a:lnTo>
                <a:lnTo>
                  <a:pt x="8642835" y="1556590"/>
                </a:lnTo>
                <a:lnTo>
                  <a:pt x="8642840" y="1598376"/>
                </a:lnTo>
                <a:lnTo>
                  <a:pt x="8642842" y="1640335"/>
                </a:lnTo>
                <a:lnTo>
                  <a:pt x="8642843" y="1682472"/>
                </a:lnTo>
                <a:lnTo>
                  <a:pt x="8642842" y="1724792"/>
                </a:lnTo>
                <a:lnTo>
                  <a:pt x="8642840" y="1767301"/>
                </a:lnTo>
                <a:lnTo>
                  <a:pt x="8642835" y="1810004"/>
                </a:lnTo>
                <a:lnTo>
                  <a:pt x="8642829" y="1852906"/>
                </a:lnTo>
                <a:lnTo>
                  <a:pt x="8642821" y="1896012"/>
                </a:lnTo>
                <a:lnTo>
                  <a:pt x="8642812" y="1939328"/>
                </a:lnTo>
                <a:lnTo>
                  <a:pt x="8642801" y="1982858"/>
                </a:lnTo>
                <a:lnTo>
                  <a:pt x="8642789" y="2026608"/>
                </a:lnTo>
                <a:lnTo>
                  <a:pt x="8642775" y="2070584"/>
                </a:lnTo>
                <a:lnTo>
                  <a:pt x="8642759" y="2114789"/>
                </a:lnTo>
                <a:lnTo>
                  <a:pt x="8642743" y="2159230"/>
                </a:lnTo>
                <a:lnTo>
                  <a:pt x="8642725" y="2203912"/>
                </a:lnTo>
                <a:lnTo>
                  <a:pt x="8642705" y="2248840"/>
                </a:lnTo>
                <a:lnTo>
                  <a:pt x="8642685" y="2294018"/>
                </a:lnTo>
                <a:lnTo>
                  <a:pt x="8642663" y="2339454"/>
                </a:lnTo>
                <a:lnTo>
                  <a:pt x="8642640" y="2385150"/>
                </a:lnTo>
                <a:lnTo>
                  <a:pt x="8642615" y="2431114"/>
                </a:lnTo>
                <a:lnTo>
                  <a:pt x="8642590" y="2477349"/>
                </a:lnTo>
                <a:lnTo>
                  <a:pt x="8642564" y="2523862"/>
                </a:lnTo>
                <a:lnTo>
                  <a:pt x="8642537" y="2570657"/>
                </a:lnTo>
                <a:lnTo>
                  <a:pt x="8642508" y="2617739"/>
                </a:lnTo>
                <a:lnTo>
                  <a:pt x="8642479" y="2665115"/>
                </a:lnTo>
                <a:lnTo>
                  <a:pt x="8642449" y="2712788"/>
                </a:lnTo>
                <a:lnTo>
                  <a:pt x="8642418" y="2760765"/>
                </a:lnTo>
                <a:lnTo>
                  <a:pt x="8642387" y="2809050"/>
                </a:lnTo>
                <a:lnTo>
                  <a:pt x="8642354" y="2857649"/>
                </a:lnTo>
                <a:lnTo>
                  <a:pt x="8642321" y="2906566"/>
                </a:lnTo>
                <a:lnTo>
                  <a:pt x="8642287" y="2955808"/>
                </a:lnTo>
                <a:lnTo>
                  <a:pt x="8642253" y="3005379"/>
                </a:lnTo>
                <a:lnTo>
                  <a:pt x="8642218" y="3055284"/>
                </a:lnTo>
                <a:lnTo>
                  <a:pt x="8642183" y="3105529"/>
                </a:lnTo>
                <a:lnTo>
                  <a:pt x="8642147" y="3156119"/>
                </a:lnTo>
                <a:lnTo>
                  <a:pt x="8642110" y="3207059"/>
                </a:lnTo>
                <a:lnTo>
                  <a:pt x="8642074" y="3258355"/>
                </a:lnTo>
                <a:lnTo>
                  <a:pt x="8642037" y="3310010"/>
                </a:lnTo>
                <a:lnTo>
                  <a:pt x="8641999" y="3362032"/>
                </a:lnTo>
                <a:lnTo>
                  <a:pt x="8641962" y="3414425"/>
                </a:lnTo>
                <a:lnTo>
                  <a:pt x="8641924" y="3467193"/>
                </a:lnTo>
                <a:lnTo>
                  <a:pt x="8641886" y="3520343"/>
                </a:lnTo>
                <a:lnTo>
                  <a:pt x="8641847" y="3573880"/>
                </a:lnTo>
                <a:lnTo>
                  <a:pt x="8641809" y="3627809"/>
                </a:lnTo>
                <a:lnTo>
                  <a:pt x="8641771" y="3682134"/>
                </a:lnTo>
                <a:lnTo>
                  <a:pt x="8641733" y="3736862"/>
                </a:lnTo>
                <a:lnTo>
                  <a:pt x="8641694" y="3791997"/>
                </a:lnTo>
                <a:lnTo>
                  <a:pt x="8641656" y="3847544"/>
                </a:lnTo>
                <a:lnTo>
                  <a:pt x="8641618" y="3903510"/>
                </a:lnTo>
                <a:lnTo>
                  <a:pt x="8641580" y="3959898"/>
                </a:lnTo>
                <a:lnTo>
                  <a:pt x="8641543" y="4016715"/>
                </a:lnTo>
                <a:lnTo>
                  <a:pt x="8641505" y="4073965"/>
                </a:lnTo>
                <a:lnTo>
                  <a:pt x="8641468" y="4131654"/>
                </a:lnTo>
                <a:lnTo>
                  <a:pt x="8641432" y="4189787"/>
                </a:lnTo>
                <a:lnTo>
                  <a:pt x="8641395" y="4248369"/>
                </a:lnTo>
                <a:lnTo>
                  <a:pt x="8641359" y="4307405"/>
                </a:lnTo>
                <a:lnTo>
                  <a:pt x="8641324" y="4366901"/>
                </a:lnTo>
                <a:lnTo>
                  <a:pt x="8641289" y="4426861"/>
                </a:lnTo>
                <a:lnTo>
                  <a:pt x="8641255" y="4487291"/>
                </a:lnTo>
                <a:lnTo>
                  <a:pt x="8641221" y="4548197"/>
                </a:lnTo>
                <a:lnTo>
                  <a:pt x="8641188" y="4609582"/>
                </a:lnTo>
                <a:lnTo>
                  <a:pt x="8641155" y="4671454"/>
                </a:lnTo>
                <a:lnTo>
                  <a:pt x="8641124" y="4733816"/>
                </a:lnTo>
                <a:lnTo>
                  <a:pt x="8641093" y="4796674"/>
                </a:lnTo>
                <a:lnTo>
                  <a:pt x="8641063" y="4860033"/>
                </a:lnTo>
                <a:lnTo>
                  <a:pt x="8641034" y="4923898"/>
                </a:lnTo>
                <a:lnTo>
                  <a:pt x="8641005" y="4988275"/>
                </a:lnTo>
                <a:lnTo>
                  <a:pt x="8640978" y="5053169"/>
                </a:lnTo>
                <a:lnTo>
                  <a:pt x="8640952" y="5118585"/>
                </a:lnTo>
                <a:lnTo>
                  <a:pt x="8640926" y="5184528"/>
                </a:lnTo>
                <a:lnTo>
                  <a:pt x="8640902" y="5251004"/>
                </a:lnTo>
                <a:lnTo>
                  <a:pt x="8640879" y="5318017"/>
                </a:lnTo>
                <a:lnTo>
                  <a:pt x="8640857" y="5385573"/>
                </a:lnTo>
                <a:lnTo>
                  <a:pt x="8640837" y="5453677"/>
                </a:lnTo>
                <a:lnTo>
                  <a:pt x="8640817" y="5522335"/>
                </a:lnTo>
                <a:lnTo>
                  <a:pt x="8640799" y="5591551"/>
                </a:lnTo>
                <a:lnTo>
                  <a:pt x="8640782" y="5661330"/>
                </a:lnTo>
                <a:lnTo>
                  <a:pt x="8640767" y="5731679"/>
                </a:lnTo>
                <a:lnTo>
                  <a:pt x="8640753" y="5802601"/>
                </a:lnTo>
                <a:lnTo>
                  <a:pt x="8640741" y="5874103"/>
                </a:lnTo>
                <a:lnTo>
                  <a:pt x="8640730" y="5946190"/>
                </a:lnTo>
                <a:lnTo>
                  <a:pt x="8640720" y="6018866"/>
                </a:lnTo>
                <a:lnTo>
                  <a:pt x="8640713" y="6092137"/>
                </a:lnTo>
                <a:lnTo>
                  <a:pt x="8640707" y="6166008"/>
                </a:lnTo>
                <a:lnTo>
                  <a:pt x="8640702" y="6240484"/>
                </a:lnTo>
                <a:lnTo>
                  <a:pt x="8640699" y="6315572"/>
                </a:lnTo>
                <a:lnTo>
                  <a:pt x="8640699" y="6391275"/>
                </a:lnTo>
                <a:lnTo>
                  <a:pt x="8598568" y="6391358"/>
                </a:lnTo>
                <a:lnTo>
                  <a:pt x="8555942" y="6391440"/>
                </a:lnTo>
                <a:lnTo>
                  <a:pt x="8512829" y="6391521"/>
                </a:lnTo>
                <a:lnTo>
                  <a:pt x="8469234" y="6391600"/>
                </a:lnTo>
                <a:lnTo>
                  <a:pt x="8425166" y="6391678"/>
                </a:lnTo>
                <a:lnTo>
                  <a:pt x="8380631" y="6391755"/>
                </a:lnTo>
                <a:lnTo>
                  <a:pt x="8335636" y="6391831"/>
                </a:lnTo>
                <a:lnTo>
                  <a:pt x="8290189" y="6391905"/>
                </a:lnTo>
                <a:lnTo>
                  <a:pt x="8244296" y="6391979"/>
                </a:lnTo>
                <a:lnTo>
                  <a:pt x="8197964" y="6392051"/>
                </a:lnTo>
                <a:lnTo>
                  <a:pt x="8151200" y="6392121"/>
                </a:lnTo>
                <a:lnTo>
                  <a:pt x="8104012" y="6392191"/>
                </a:lnTo>
                <a:lnTo>
                  <a:pt x="8056406" y="6392259"/>
                </a:lnTo>
                <a:lnTo>
                  <a:pt x="8008390" y="6392326"/>
                </a:lnTo>
                <a:lnTo>
                  <a:pt x="7959970" y="6392392"/>
                </a:lnTo>
                <a:lnTo>
                  <a:pt x="7911154" y="6392457"/>
                </a:lnTo>
                <a:lnTo>
                  <a:pt x="7861949" y="6392521"/>
                </a:lnTo>
                <a:lnTo>
                  <a:pt x="7812361" y="6392583"/>
                </a:lnTo>
                <a:lnTo>
                  <a:pt x="7762397" y="6392644"/>
                </a:lnTo>
                <a:lnTo>
                  <a:pt x="7712065" y="6392705"/>
                </a:lnTo>
                <a:lnTo>
                  <a:pt x="7661372" y="6392764"/>
                </a:lnTo>
                <a:lnTo>
                  <a:pt x="7610325" y="6392822"/>
                </a:lnTo>
                <a:lnTo>
                  <a:pt x="7558931" y="6392878"/>
                </a:lnTo>
                <a:lnTo>
                  <a:pt x="7507196" y="6392934"/>
                </a:lnTo>
                <a:lnTo>
                  <a:pt x="7455128" y="6392989"/>
                </a:lnTo>
                <a:lnTo>
                  <a:pt x="7402734" y="6393042"/>
                </a:lnTo>
                <a:lnTo>
                  <a:pt x="7350021" y="6393095"/>
                </a:lnTo>
                <a:lnTo>
                  <a:pt x="7296996" y="6393146"/>
                </a:lnTo>
                <a:lnTo>
                  <a:pt x="7243666" y="6393197"/>
                </a:lnTo>
                <a:lnTo>
                  <a:pt x="7190038" y="6393246"/>
                </a:lnTo>
                <a:lnTo>
                  <a:pt x="7136119" y="6393295"/>
                </a:lnTo>
                <a:lnTo>
                  <a:pt x="7081916" y="6393342"/>
                </a:lnTo>
                <a:lnTo>
                  <a:pt x="7027436" y="6393388"/>
                </a:lnTo>
                <a:lnTo>
                  <a:pt x="6972686" y="6393434"/>
                </a:lnTo>
                <a:lnTo>
                  <a:pt x="6917674" y="6393478"/>
                </a:lnTo>
                <a:lnTo>
                  <a:pt x="6862405" y="6393521"/>
                </a:lnTo>
                <a:lnTo>
                  <a:pt x="6806888" y="6393564"/>
                </a:lnTo>
                <a:lnTo>
                  <a:pt x="6751129" y="6393605"/>
                </a:lnTo>
                <a:lnTo>
                  <a:pt x="6695136" y="6393645"/>
                </a:lnTo>
                <a:lnTo>
                  <a:pt x="6638915" y="6393685"/>
                </a:lnTo>
                <a:lnTo>
                  <a:pt x="6582473" y="6393724"/>
                </a:lnTo>
                <a:lnTo>
                  <a:pt x="6525817" y="6393761"/>
                </a:lnTo>
                <a:lnTo>
                  <a:pt x="6468955" y="6393798"/>
                </a:lnTo>
                <a:lnTo>
                  <a:pt x="6411894" y="6393834"/>
                </a:lnTo>
                <a:lnTo>
                  <a:pt x="6354640" y="6393869"/>
                </a:lnTo>
                <a:lnTo>
                  <a:pt x="6297201" y="6393903"/>
                </a:lnTo>
                <a:lnTo>
                  <a:pt x="6239583" y="6393936"/>
                </a:lnTo>
                <a:lnTo>
                  <a:pt x="6181794" y="6393969"/>
                </a:lnTo>
                <a:lnTo>
                  <a:pt x="6123840" y="6394000"/>
                </a:lnTo>
                <a:lnTo>
                  <a:pt x="6065729" y="6394031"/>
                </a:lnTo>
                <a:lnTo>
                  <a:pt x="6007468" y="6394061"/>
                </a:lnTo>
                <a:lnTo>
                  <a:pt x="5949064" y="6394090"/>
                </a:lnTo>
                <a:lnTo>
                  <a:pt x="5890523" y="6394118"/>
                </a:lnTo>
                <a:lnTo>
                  <a:pt x="5831854" y="6394145"/>
                </a:lnTo>
                <a:lnTo>
                  <a:pt x="5773062" y="6394172"/>
                </a:lnTo>
                <a:lnTo>
                  <a:pt x="5714155" y="6394198"/>
                </a:lnTo>
                <a:lnTo>
                  <a:pt x="5655140" y="6394223"/>
                </a:lnTo>
                <a:lnTo>
                  <a:pt x="5596023" y="6394247"/>
                </a:lnTo>
                <a:lnTo>
                  <a:pt x="5536813" y="6394270"/>
                </a:lnTo>
                <a:lnTo>
                  <a:pt x="5477516" y="6394293"/>
                </a:lnTo>
                <a:lnTo>
                  <a:pt x="5418139" y="6394315"/>
                </a:lnTo>
                <a:lnTo>
                  <a:pt x="5358689" y="6394336"/>
                </a:lnTo>
                <a:lnTo>
                  <a:pt x="5299173" y="6394357"/>
                </a:lnTo>
                <a:lnTo>
                  <a:pt x="5239599" y="6394377"/>
                </a:lnTo>
                <a:lnTo>
                  <a:pt x="5179972" y="6394396"/>
                </a:lnTo>
                <a:lnTo>
                  <a:pt x="5120301" y="6394415"/>
                </a:lnTo>
                <a:lnTo>
                  <a:pt x="5060592" y="6394432"/>
                </a:lnTo>
                <a:lnTo>
                  <a:pt x="5000852" y="6394450"/>
                </a:lnTo>
                <a:lnTo>
                  <a:pt x="4941089" y="6394466"/>
                </a:lnTo>
                <a:lnTo>
                  <a:pt x="4881309" y="6394482"/>
                </a:lnTo>
                <a:lnTo>
                  <a:pt x="4821519" y="6394497"/>
                </a:lnTo>
                <a:lnTo>
                  <a:pt x="4761727" y="6394512"/>
                </a:lnTo>
                <a:lnTo>
                  <a:pt x="4701939" y="6394526"/>
                </a:lnTo>
                <a:lnTo>
                  <a:pt x="4642163" y="6394539"/>
                </a:lnTo>
                <a:lnTo>
                  <a:pt x="4582405" y="6394552"/>
                </a:lnTo>
                <a:lnTo>
                  <a:pt x="4522673" y="6394564"/>
                </a:lnTo>
                <a:lnTo>
                  <a:pt x="4462973" y="6394575"/>
                </a:lnTo>
                <a:lnTo>
                  <a:pt x="4403314" y="6394586"/>
                </a:lnTo>
                <a:lnTo>
                  <a:pt x="4343700" y="6394597"/>
                </a:lnTo>
                <a:lnTo>
                  <a:pt x="4284141" y="6394607"/>
                </a:lnTo>
                <a:lnTo>
                  <a:pt x="4224642" y="6394616"/>
                </a:lnTo>
                <a:lnTo>
                  <a:pt x="4165211" y="6394625"/>
                </a:lnTo>
                <a:lnTo>
                  <a:pt x="4105855" y="6394633"/>
                </a:lnTo>
                <a:lnTo>
                  <a:pt x="4046580" y="6394641"/>
                </a:lnTo>
                <a:lnTo>
                  <a:pt x="3987395" y="6394648"/>
                </a:lnTo>
                <a:lnTo>
                  <a:pt x="3928305" y="6394655"/>
                </a:lnTo>
                <a:lnTo>
                  <a:pt x="3869318" y="6394661"/>
                </a:lnTo>
                <a:lnTo>
                  <a:pt x="3810442" y="6394667"/>
                </a:lnTo>
                <a:lnTo>
                  <a:pt x="3751682" y="6394672"/>
                </a:lnTo>
                <a:lnTo>
                  <a:pt x="3693046" y="6394677"/>
                </a:lnTo>
                <a:lnTo>
                  <a:pt x="3634542" y="6394681"/>
                </a:lnTo>
                <a:lnTo>
                  <a:pt x="3576175" y="6394685"/>
                </a:lnTo>
                <a:lnTo>
                  <a:pt x="3517954" y="6394689"/>
                </a:lnTo>
                <a:lnTo>
                  <a:pt x="3459884" y="6394692"/>
                </a:lnTo>
                <a:lnTo>
                  <a:pt x="3401974" y="6394695"/>
                </a:lnTo>
                <a:lnTo>
                  <a:pt x="3344231" y="6394697"/>
                </a:lnTo>
                <a:lnTo>
                  <a:pt x="3286660" y="6394699"/>
                </a:lnTo>
                <a:lnTo>
                  <a:pt x="3229270" y="6394701"/>
                </a:lnTo>
                <a:lnTo>
                  <a:pt x="3172067" y="6394702"/>
                </a:lnTo>
                <a:lnTo>
                  <a:pt x="3115059" y="6394703"/>
                </a:lnTo>
                <a:lnTo>
                  <a:pt x="3058252" y="6394703"/>
                </a:lnTo>
                <a:lnTo>
                  <a:pt x="3001653" y="6394704"/>
                </a:lnTo>
                <a:lnTo>
                  <a:pt x="2945270" y="6394703"/>
                </a:lnTo>
                <a:lnTo>
                  <a:pt x="2889109" y="6394703"/>
                </a:lnTo>
                <a:lnTo>
                  <a:pt x="2833178" y="6394702"/>
                </a:lnTo>
                <a:lnTo>
                  <a:pt x="2777484" y="6394701"/>
                </a:lnTo>
                <a:lnTo>
                  <a:pt x="2722033" y="6394700"/>
                </a:lnTo>
                <a:lnTo>
                  <a:pt x="2666833" y="6394698"/>
                </a:lnTo>
                <a:lnTo>
                  <a:pt x="2611890" y="6394696"/>
                </a:lnTo>
                <a:lnTo>
                  <a:pt x="2557212" y="6394694"/>
                </a:lnTo>
                <a:lnTo>
                  <a:pt x="2502806" y="6394691"/>
                </a:lnTo>
                <a:lnTo>
                  <a:pt x="2448679" y="6394689"/>
                </a:lnTo>
                <a:lnTo>
                  <a:pt x="2394837" y="6394686"/>
                </a:lnTo>
                <a:lnTo>
                  <a:pt x="2341289" y="6394683"/>
                </a:lnTo>
                <a:lnTo>
                  <a:pt x="2288040" y="6394679"/>
                </a:lnTo>
                <a:lnTo>
                  <a:pt x="2235098" y="6394676"/>
                </a:lnTo>
                <a:lnTo>
                  <a:pt x="2182470" y="6394672"/>
                </a:lnTo>
                <a:lnTo>
                  <a:pt x="2130163" y="6394668"/>
                </a:lnTo>
                <a:lnTo>
                  <a:pt x="2078185" y="6394664"/>
                </a:lnTo>
                <a:lnTo>
                  <a:pt x="2026541" y="6394660"/>
                </a:lnTo>
                <a:lnTo>
                  <a:pt x="1975239" y="6394655"/>
                </a:lnTo>
                <a:lnTo>
                  <a:pt x="1924286" y="6394651"/>
                </a:lnTo>
                <a:lnTo>
                  <a:pt x="1873690" y="6394646"/>
                </a:lnTo>
                <a:lnTo>
                  <a:pt x="1823457" y="6394641"/>
                </a:lnTo>
                <a:lnTo>
                  <a:pt x="1773593" y="6394636"/>
                </a:lnTo>
                <a:lnTo>
                  <a:pt x="1724108" y="6394631"/>
                </a:lnTo>
                <a:lnTo>
                  <a:pt x="1675006" y="6394626"/>
                </a:lnTo>
                <a:lnTo>
                  <a:pt x="1626296" y="6394620"/>
                </a:lnTo>
                <a:lnTo>
                  <a:pt x="1577984" y="6394615"/>
                </a:lnTo>
                <a:lnTo>
                  <a:pt x="1530078" y="6394610"/>
                </a:lnTo>
                <a:lnTo>
                  <a:pt x="1482584" y="6394604"/>
                </a:lnTo>
                <a:lnTo>
                  <a:pt x="1435509" y="6394599"/>
                </a:lnTo>
                <a:lnTo>
                  <a:pt x="1388861" y="6394593"/>
                </a:lnTo>
                <a:lnTo>
                  <a:pt x="1342646" y="6394588"/>
                </a:lnTo>
                <a:lnTo>
                  <a:pt x="1296872" y="6394582"/>
                </a:lnTo>
                <a:lnTo>
                  <a:pt x="1251546" y="6394577"/>
                </a:lnTo>
                <a:lnTo>
                  <a:pt x="1206674" y="6394571"/>
                </a:lnTo>
                <a:lnTo>
                  <a:pt x="1162264" y="6394565"/>
                </a:lnTo>
                <a:lnTo>
                  <a:pt x="1118323" y="6394560"/>
                </a:lnTo>
                <a:lnTo>
                  <a:pt x="1074857" y="6394554"/>
                </a:lnTo>
                <a:lnTo>
                  <a:pt x="1031874" y="6394549"/>
                </a:lnTo>
                <a:lnTo>
                  <a:pt x="989381" y="6394543"/>
                </a:lnTo>
                <a:lnTo>
                  <a:pt x="947384" y="6394538"/>
                </a:lnTo>
                <a:lnTo>
                  <a:pt x="905892" y="6394533"/>
                </a:lnTo>
                <a:lnTo>
                  <a:pt x="864910" y="6394527"/>
                </a:lnTo>
                <a:lnTo>
                  <a:pt x="824447" y="6394522"/>
                </a:lnTo>
                <a:lnTo>
                  <a:pt x="784508" y="6394517"/>
                </a:lnTo>
                <a:lnTo>
                  <a:pt x="745102" y="6394512"/>
                </a:lnTo>
                <a:lnTo>
                  <a:pt x="706234" y="6394507"/>
                </a:lnTo>
                <a:lnTo>
                  <a:pt x="667912" y="6394502"/>
                </a:lnTo>
                <a:lnTo>
                  <a:pt x="592936" y="6394493"/>
                </a:lnTo>
                <a:lnTo>
                  <a:pt x="520227" y="6394485"/>
                </a:lnTo>
                <a:lnTo>
                  <a:pt x="449844" y="6394477"/>
                </a:lnTo>
                <a:lnTo>
                  <a:pt x="381842" y="6394470"/>
                </a:lnTo>
                <a:lnTo>
                  <a:pt x="316278" y="6394464"/>
                </a:lnTo>
                <a:lnTo>
                  <a:pt x="253207" y="6394459"/>
                </a:lnTo>
                <a:lnTo>
                  <a:pt x="192686" y="6394455"/>
                </a:lnTo>
                <a:lnTo>
                  <a:pt x="134772" y="6394452"/>
                </a:lnTo>
                <a:lnTo>
                  <a:pt x="79520" y="6394450"/>
                </a:lnTo>
                <a:lnTo>
                  <a:pt x="26987" y="6394450"/>
                </a:lnTo>
                <a:lnTo>
                  <a:pt x="25923" y="6351062"/>
                </a:lnTo>
                <a:lnTo>
                  <a:pt x="24896" y="6306649"/>
                </a:lnTo>
                <a:lnTo>
                  <a:pt x="23904" y="6261248"/>
                </a:lnTo>
                <a:lnTo>
                  <a:pt x="22947" y="6214895"/>
                </a:lnTo>
                <a:lnTo>
                  <a:pt x="22024" y="6167630"/>
                </a:lnTo>
                <a:lnTo>
                  <a:pt x="21134" y="6119488"/>
                </a:lnTo>
                <a:lnTo>
                  <a:pt x="20277" y="6070506"/>
                </a:lnTo>
                <a:lnTo>
                  <a:pt x="19452" y="6020723"/>
                </a:lnTo>
                <a:lnTo>
                  <a:pt x="18658" y="5970176"/>
                </a:lnTo>
                <a:lnTo>
                  <a:pt x="17895" y="5918901"/>
                </a:lnTo>
                <a:lnTo>
                  <a:pt x="17161" y="5866936"/>
                </a:lnTo>
                <a:lnTo>
                  <a:pt x="16455" y="5814319"/>
                </a:lnTo>
                <a:lnTo>
                  <a:pt x="15778" y="5761086"/>
                </a:lnTo>
                <a:lnTo>
                  <a:pt x="15128" y="5707274"/>
                </a:lnTo>
                <a:lnTo>
                  <a:pt x="14505" y="5652922"/>
                </a:lnTo>
                <a:lnTo>
                  <a:pt x="13907" y="5598067"/>
                </a:lnTo>
                <a:lnTo>
                  <a:pt x="13334" y="5542745"/>
                </a:lnTo>
                <a:lnTo>
                  <a:pt x="12785" y="5486993"/>
                </a:lnTo>
                <a:lnTo>
                  <a:pt x="12260" y="5430850"/>
                </a:lnTo>
                <a:lnTo>
                  <a:pt x="11758" y="5374353"/>
                </a:lnTo>
                <a:lnTo>
                  <a:pt x="11277" y="5317538"/>
                </a:lnTo>
                <a:lnTo>
                  <a:pt x="10818" y="5260443"/>
                </a:lnTo>
                <a:lnTo>
                  <a:pt x="10379" y="5203105"/>
                </a:lnTo>
                <a:lnTo>
                  <a:pt x="9960" y="5145562"/>
                </a:lnTo>
                <a:lnTo>
                  <a:pt x="9559" y="5087851"/>
                </a:lnTo>
                <a:lnTo>
                  <a:pt x="9177" y="5030009"/>
                </a:lnTo>
                <a:lnTo>
                  <a:pt x="8812" y="4972073"/>
                </a:lnTo>
                <a:lnTo>
                  <a:pt x="8464" y="4914080"/>
                </a:lnTo>
                <a:lnTo>
                  <a:pt x="8132" y="4856069"/>
                </a:lnTo>
                <a:lnTo>
                  <a:pt x="7814" y="4798076"/>
                </a:lnTo>
                <a:lnTo>
                  <a:pt x="7511" y="4740138"/>
                </a:lnTo>
                <a:lnTo>
                  <a:pt x="7222" y="4682293"/>
                </a:lnTo>
                <a:lnTo>
                  <a:pt x="6945" y="4624578"/>
                </a:lnTo>
                <a:lnTo>
                  <a:pt x="6680" y="4567030"/>
                </a:lnTo>
                <a:lnTo>
                  <a:pt x="6427" y="4509686"/>
                </a:lnTo>
                <a:lnTo>
                  <a:pt x="6184" y="4452584"/>
                </a:lnTo>
                <a:lnTo>
                  <a:pt x="5951" y="4395762"/>
                </a:lnTo>
                <a:lnTo>
                  <a:pt x="5726" y="4339255"/>
                </a:lnTo>
                <a:lnTo>
                  <a:pt x="5510" y="4283103"/>
                </a:lnTo>
                <a:lnTo>
                  <a:pt x="5302" y="4227341"/>
                </a:lnTo>
                <a:lnTo>
                  <a:pt x="5100" y="4172007"/>
                </a:lnTo>
                <a:lnTo>
                  <a:pt x="4904" y="4117139"/>
                </a:lnTo>
                <a:lnTo>
                  <a:pt x="4713" y="4062773"/>
                </a:lnTo>
                <a:lnTo>
                  <a:pt x="4527" y="4008947"/>
                </a:lnTo>
                <a:lnTo>
                  <a:pt x="4344" y="3955699"/>
                </a:lnTo>
                <a:lnTo>
                  <a:pt x="4164" y="3903065"/>
                </a:lnTo>
                <a:lnTo>
                  <a:pt x="3987" y="3851083"/>
                </a:lnTo>
                <a:lnTo>
                  <a:pt x="3810" y="3799789"/>
                </a:lnTo>
                <a:lnTo>
                  <a:pt x="3634" y="3749222"/>
                </a:lnTo>
                <a:lnTo>
                  <a:pt x="3459" y="3699419"/>
                </a:lnTo>
                <a:lnTo>
                  <a:pt x="3282" y="3650416"/>
                </a:lnTo>
                <a:lnTo>
                  <a:pt x="3103" y="3602252"/>
                </a:lnTo>
                <a:lnTo>
                  <a:pt x="2922" y="3554963"/>
                </a:lnTo>
                <a:lnTo>
                  <a:pt x="2738" y="3508587"/>
                </a:lnTo>
                <a:lnTo>
                  <a:pt x="2550" y="3463160"/>
                </a:lnTo>
                <a:lnTo>
                  <a:pt x="2357" y="3418721"/>
                </a:lnTo>
                <a:lnTo>
                  <a:pt x="2158" y="3375306"/>
                </a:lnTo>
                <a:lnTo>
                  <a:pt x="1954" y="3332953"/>
                </a:lnTo>
                <a:lnTo>
                  <a:pt x="1742" y="3291699"/>
                </a:lnTo>
                <a:lnTo>
                  <a:pt x="1523" y="3251581"/>
                </a:lnTo>
                <a:lnTo>
                  <a:pt x="1295" y="3212637"/>
                </a:lnTo>
                <a:lnTo>
                  <a:pt x="810" y="3138418"/>
                </a:lnTo>
                <a:lnTo>
                  <a:pt x="282" y="3069341"/>
                </a:lnTo>
                <a:lnTo>
                  <a:pt x="0" y="3036824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316976" y="6021387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172450" y="6021387"/>
            <a:ext cx="288925" cy="503555"/>
          </a:xfrm>
          <a:custGeom>
            <a:avLst/>
            <a:gdLst/>
            <a:ahLst/>
            <a:cxnLst/>
            <a:rect l="l" t="t" r="r" b="b"/>
            <a:pathLst>
              <a:path w="288925" h="503554">
                <a:moveTo>
                  <a:pt x="288925" y="0"/>
                </a:moveTo>
                <a:lnTo>
                  <a:pt x="0" y="50323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461375" y="6021387"/>
            <a:ext cx="46355" cy="332105"/>
          </a:xfrm>
          <a:custGeom>
            <a:avLst/>
            <a:gdLst/>
            <a:ahLst/>
            <a:cxnLst/>
            <a:rect l="l" t="t" r="r" b="b"/>
            <a:pathLst>
              <a:path w="46354" h="332104">
                <a:moveTo>
                  <a:pt x="46100" y="331787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461375" y="6021387"/>
            <a:ext cx="215900" cy="503555"/>
          </a:xfrm>
          <a:custGeom>
            <a:avLst/>
            <a:gdLst/>
            <a:ahLst/>
            <a:cxnLst/>
            <a:rect l="l" t="t" r="r" b="b"/>
            <a:pathLst>
              <a:path w="215900" h="503554">
                <a:moveTo>
                  <a:pt x="215900" y="503237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532876" y="6021387"/>
            <a:ext cx="36830" cy="1905"/>
          </a:xfrm>
          <a:custGeom>
            <a:avLst/>
            <a:gdLst/>
            <a:ahLst/>
            <a:cxnLst/>
            <a:rect l="l" t="t" r="r" b="b"/>
            <a:pathLst>
              <a:path w="36829" h="1904">
                <a:moveTo>
                  <a:pt x="0" y="0"/>
                </a:moveTo>
                <a:lnTo>
                  <a:pt x="36449" y="158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6571" y="528320"/>
            <a:ext cx="465074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2985" y="1151382"/>
            <a:ext cx="7898028" cy="3255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80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272780" y="6290690"/>
            <a:ext cx="347979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9" Type="http://schemas.openxmlformats.org/officeDocument/2006/relationships/image" Target="../media/image25.png"/><Relationship Id="rId10" Type="http://schemas.openxmlformats.org/officeDocument/2006/relationships/image" Target="../media/image26.png"/><Relationship Id="rId11" Type="http://schemas.openxmlformats.org/officeDocument/2006/relationships/image" Target="../media/image27.png"/><Relationship Id="rId12" Type="http://schemas.openxmlformats.org/officeDocument/2006/relationships/image" Target="../media/image28.png"/><Relationship Id="rId13" Type="http://schemas.openxmlformats.org/officeDocument/2006/relationships/image" Target="../media/image29.png"/><Relationship Id="rId14" Type="http://schemas.openxmlformats.org/officeDocument/2006/relationships/image" Target="../media/image30.png"/><Relationship Id="rId15" Type="http://schemas.openxmlformats.org/officeDocument/2006/relationships/image" Target="../media/image31.png"/><Relationship Id="rId16" Type="http://schemas.openxmlformats.org/officeDocument/2006/relationships/image" Target="../media/image32.png"/><Relationship Id="rId17" Type="http://schemas.openxmlformats.org/officeDocument/2006/relationships/image" Target="../media/image33.png"/><Relationship Id="rId18" Type="http://schemas.openxmlformats.org/officeDocument/2006/relationships/image" Target="../media/image34.png"/><Relationship Id="rId19" Type="http://schemas.openxmlformats.org/officeDocument/2006/relationships/image" Target="../media/image35.png"/><Relationship Id="rId20" Type="http://schemas.openxmlformats.org/officeDocument/2006/relationships/image" Target="../media/image36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3" Type="http://schemas.openxmlformats.org/officeDocument/2006/relationships/image" Target="../media/image38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6" Type="http://schemas.openxmlformats.org/officeDocument/2006/relationships/image" Target="../media/image43.png"/><Relationship Id="rId7" Type="http://schemas.openxmlformats.org/officeDocument/2006/relationships/image" Target="../media/image44.png"/><Relationship Id="rId8" Type="http://schemas.openxmlformats.org/officeDocument/2006/relationships/image" Target="../media/image45.png"/><Relationship Id="rId9" Type="http://schemas.openxmlformats.org/officeDocument/2006/relationships/image" Target="../media/image46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jpg"/><Relationship Id="rId3" Type="http://schemas.openxmlformats.org/officeDocument/2006/relationships/image" Target="../media/image49.jpg"/><Relationship Id="rId4" Type="http://schemas.openxmlformats.org/officeDocument/2006/relationships/hyperlink" Target="http://www.youtube.com/watch?v=jGD27_9SFso" TargetMode="Externa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jpg"/><Relationship Id="rId3" Type="http://schemas.openxmlformats.org/officeDocument/2006/relationships/image" Target="../media/image51.jpg"/><Relationship Id="rId4" Type="http://schemas.openxmlformats.org/officeDocument/2006/relationships/image" Target="../media/image52.jpg"/><Relationship Id="rId5" Type="http://schemas.openxmlformats.org/officeDocument/2006/relationships/image" Target="../media/image53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4.jpg"/><Relationship Id="rId3" Type="http://schemas.openxmlformats.org/officeDocument/2006/relationships/hyperlink" Target="http://www.youtube.com/watch?v=QrmQdyplP4k&amp;amp;feature=related" TargetMode="Externa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5.jpg"/><Relationship Id="rId3" Type="http://schemas.openxmlformats.org/officeDocument/2006/relationships/hyperlink" Target="http://www.youtube.com/watch?v=sT70bSf7PE8" TargetMode="Externa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72JmJKJaUhU&amp;amp;feature=related" TargetMode="External"/><Relationship Id="rId3" Type="http://schemas.openxmlformats.org/officeDocument/2006/relationships/image" Target="../media/image56.jpg"/><Relationship Id="rId4" Type="http://schemas.openxmlformats.org/officeDocument/2006/relationships/image" Target="../media/image57.jp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uFWFjF9sR44&amp;amp;feature=related" TargetMode="External"/><Relationship Id="rId3" Type="http://schemas.openxmlformats.org/officeDocument/2006/relationships/image" Target="../media/image58.jp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9.jp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5" Type="http://schemas.openxmlformats.org/officeDocument/2006/relationships/image" Target="../media/image1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Relationship Id="rId4" Type="http://schemas.openxmlformats.org/officeDocument/2006/relationships/image" Target="../media/image1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85480" y="6273800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249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30752" y="5966459"/>
            <a:ext cx="1389888" cy="499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12208" y="5966459"/>
            <a:ext cx="1085088" cy="499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88864" y="5966459"/>
            <a:ext cx="493775" cy="4998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908297" y="6047028"/>
            <a:ext cx="16840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March</a:t>
            </a:r>
            <a:r>
              <a:rPr dirty="0" sz="2400" spc="-55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2012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77640" y="5433059"/>
            <a:ext cx="1421891" cy="4998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991100" y="5433059"/>
            <a:ext cx="493775" cy="4998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155440" y="5513323"/>
            <a:ext cx="104013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CE</a:t>
            </a:r>
            <a:r>
              <a:rPr dirty="0" sz="2400" spc="-10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316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62605" y="1468958"/>
            <a:ext cx="4528185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0" b="1">
                <a:solidFill>
                  <a:srgbClr val="006600"/>
                </a:solidFill>
                <a:latin typeface="Arial"/>
                <a:cs typeface="Arial"/>
              </a:rPr>
              <a:t>Total </a:t>
            </a:r>
            <a:r>
              <a:rPr dirty="0" sz="3200" b="1">
                <a:solidFill>
                  <a:srgbClr val="006600"/>
                </a:solidFill>
                <a:latin typeface="Arial"/>
                <a:cs typeface="Arial"/>
              </a:rPr>
              <a:t>Station</a:t>
            </a:r>
            <a:r>
              <a:rPr dirty="0" sz="3200" spc="-50" b="1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006600"/>
                </a:solidFill>
                <a:latin typeface="Arial"/>
                <a:cs typeface="Arial"/>
              </a:rPr>
              <a:t>Surveying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637026" y="707263"/>
            <a:ext cx="232918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00"/>
                </a:solidFill>
              </a:rPr>
              <a:t>CHAPTER</a:t>
            </a:r>
            <a:r>
              <a:rPr dirty="0" spc="-9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2" name="object 12"/>
          <p:cNvSpPr/>
          <p:nvPr/>
        </p:nvSpPr>
        <p:spPr>
          <a:xfrm>
            <a:off x="2996119" y="2429376"/>
            <a:ext cx="3631001" cy="27169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85480" y="6273800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258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9119" y="1178179"/>
            <a:ext cx="7642859" cy="425259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32410" algn="l"/>
              </a:tabLst>
            </a:pPr>
            <a:r>
              <a:rPr dirty="0" sz="1800" spc="-5" b="1">
                <a:latin typeface="Arial"/>
                <a:cs typeface="Arial"/>
              </a:rPr>
              <a:t>the accuracy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a </a:t>
            </a:r>
            <a:r>
              <a:rPr dirty="0" sz="1800" b="1">
                <a:latin typeface="Arial"/>
                <a:cs typeface="Arial"/>
              </a:rPr>
              <a:t>total </a:t>
            </a:r>
            <a:r>
              <a:rPr dirty="0" sz="1800" spc="-5" b="1">
                <a:latin typeface="Arial"/>
                <a:cs typeface="Arial"/>
              </a:rPr>
              <a:t>station is dependent </a:t>
            </a:r>
            <a:r>
              <a:rPr dirty="0" sz="1800" b="1">
                <a:latin typeface="Arial"/>
                <a:cs typeface="Arial"/>
              </a:rPr>
              <a:t>on </a:t>
            </a:r>
            <a:r>
              <a:rPr dirty="0" sz="1800" spc="-5" b="1">
                <a:latin typeface="Arial"/>
                <a:cs typeface="Arial"/>
              </a:rPr>
              <a:t>instrument</a:t>
            </a:r>
            <a:r>
              <a:rPr dirty="0" sz="1800" spc="3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type.</a:t>
            </a:r>
            <a:endParaRPr sz="18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2345"/>
              </a:spcBef>
              <a:buSzPct val="150000"/>
              <a:buFont typeface="Wingdings"/>
              <a:buChar char=""/>
              <a:tabLst>
                <a:tab pos="287020" algn="l"/>
              </a:tabLst>
            </a:pPr>
            <a:r>
              <a:rPr dirty="0" sz="1800" spc="-15" b="1">
                <a:solidFill>
                  <a:srgbClr val="000099"/>
                </a:solidFill>
                <a:latin typeface="Arial"/>
                <a:cs typeface="Arial"/>
              </a:rPr>
              <a:t>Angle </a:t>
            </a:r>
            <a:r>
              <a:rPr dirty="0" sz="1800" spc="-10" b="1">
                <a:solidFill>
                  <a:srgbClr val="000099"/>
                </a:solidFill>
                <a:latin typeface="Arial"/>
                <a:cs typeface="Arial"/>
              </a:rPr>
              <a:t>Accuracy </a:t>
            </a:r>
            <a:r>
              <a:rPr dirty="0" sz="1800" b="1">
                <a:latin typeface="Arial"/>
                <a:cs typeface="Arial"/>
              </a:rPr>
              <a:t>(Horizontal or </a:t>
            </a:r>
            <a:r>
              <a:rPr dirty="0" sz="1800" spc="-15" b="1">
                <a:latin typeface="Arial"/>
                <a:cs typeface="Arial"/>
              </a:rPr>
              <a:t>Vertical) </a:t>
            </a:r>
            <a:r>
              <a:rPr dirty="0" sz="1800" spc="-5" b="1">
                <a:latin typeface="Arial"/>
                <a:cs typeface="Arial"/>
              </a:rPr>
              <a:t>can range </a:t>
            </a:r>
            <a:r>
              <a:rPr dirty="0" sz="1800" b="1">
                <a:latin typeface="Arial"/>
                <a:cs typeface="Arial"/>
              </a:rPr>
              <a:t>from </a:t>
            </a:r>
            <a:r>
              <a:rPr dirty="0" sz="1800" spc="-5" b="1">
                <a:latin typeface="Arial"/>
                <a:cs typeface="Arial"/>
              </a:rPr>
              <a:t>2” </a:t>
            </a:r>
            <a:r>
              <a:rPr dirty="0" sz="1800" b="1">
                <a:latin typeface="Arial"/>
                <a:cs typeface="Arial"/>
              </a:rPr>
              <a:t>to</a:t>
            </a:r>
            <a:r>
              <a:rPr dirty="0" sz="1800" spc="5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5”.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99"/>
              </a:buClr>
              <a:buFont typeface="Wingdings"/>
              <a:buChar char=""/>
            </a:pPr>
            <a:endParaRPr sz="2550">
              <a:latin typeface="Times New Roman"/>
              <a:cs typeface="Times New Roman"/>
            </a:endParaRPr>
          </a:p>
          <a:p>
            <a:pPr marL="295910" indent="-283210">
              <a:lnSpc>
                <a:spcPct val="100000"/>
              </a:lnSpc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 sz="1800" spc="-5" b="1">
                <a:solidFill>
                  <a:srgbClr val="000099"/>
                </a:solidFill>
                <a:latin typeface="Arial"/>
                <a:cs typeface="Arial"/>
              </a:rPr>
              <a:t>Distance </a:t>
            </a:r>
            <a:r>
              <a:rPr dirty="0" sz="1800" spc="-10" b="1">
                <a:solidFill>
                  <a:srgbClr val="000099"/>
                </a:solidFill>
                <a:latin typeface="Arial"/>
                <a:cs typeface="Arial"/>
              </a:rPr>
              <a:t>Accuracy </a:t>
            </a:r>
            <a:r>
              <a:rPr dirty="0" sz="1800" spc="-5" b="1">
                <a:latin typeface="Arial"/>
                <a:cs typeface="Arial"/>
              </a:rPr>
              <a:t>can range</a:t>
            </a:r>
            <a:r>
              <a:rPr dirty="0" sz="180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from:</a:t>
            </a:r>
            <a:endParaRPr sz="1800">
              <a:latin typeface="Arial"/>
              <a:cs typeface="Arial"/>
            </a:endParaRPr>
          </a:p>
          <a:p>
            <a:pPr marL="836930" marR="4017010" indent="89535">
              <a:lnSpc>
                <a:spcPct val="100000"/>
              </a:lnSpc>
              <a:tabLst>
                <a:tab pos="1179830" algn="l"/>
              </a:tabLst>
            </a:pPr>
            <a:r>
              <a:rPr dirty="0" sz="1800" b="1">
                <a:latin typeface="Arial"/>
                <a:cs typeface="Arial"/>
              </a:rPr>
              <a:t>+/- </a:t>
            </a:r>
            <a:r>
              <a:rPr dirty="0" sz="1800" spc="-5" b="1">
                <a:latin typeface="Arial"/>
                <a:cs typeface="Arial"/>
              </a:rPr>
              <a:t>(0.8 </a:t>
            </a:r>
            <a:r>
              <a:rPr dirty="0" sz="1800" b="1">
                <a:latin typeface="Arial"/>
                <a:cs typeface="Arial"/>
              </a:rPr>
              <a:t>+ </a:t>
            </a:r>
            <a:r>
              <a:rPr dirty="0" sz="1800" spc="-5" b="1">
                <a:latin typeface="Arial"/>
                <a:cs typeface="Arial"/>
              </a:rPr>
              <a:t>1 </a:t>
            </a:r>
            <a:r>
              <a:rPr dirty="0" sz="1800" b="1">
                <a:latin typeface="Arial"/>
                <a:cs typeface="Arial"/>
              </a:rPr>
              <a:t>ppm </a:t>
            </a:r>
            <a:r>
              <a:rPr dirty="0" sz="1800" spc="-5" b="1">
                <a:latin typeface="Arial"/>
                <a:cs typeface="Arial"/>
              </a:rPr>
              <a:t>x D) mm  </a:t>
            </a:r>
            <a:r>
              <a:rPr dirty="0" sz="1800" b="1">
                <a:latin typeface="Arial"/>
                <a:cs typeface="Arial"/>
              </a:rPr>
              <a:t>to	+/- </a:t>
            </a:r>
            <a:r>
              <a:rPr dirty="0" sz="1800" spc="-5" b="1">
                <a:latin typeface="Arial"/>
                <a:cs typeface="Arial"/>
              </a:rPr>
              <a:t>(3 </a:t>
            </a:r>
            <a:r>
              <a:rPr dirty="0" sz="1800" b="1">
                <a:latin typeface="Arial"/>
                <a:cs typeface="Arial"/>
              </a:rPr>
              <a:t>+ </a:t>
            </a:r>
            <a:r>
              <a:rPr dirty="0" sz="1800" spc="-5" b="1">
                <a:latin typeface="Arial"/>
                <a:cs typeface="Arial"/>
              </a:rPr>
              <a:t>3 </a:t>
            </a:r>
            <a:r>
              <a:rPr dirty="0" sz="1800" b="1">
                <a:latin typeface="Arial"/>
                <a:cs typeface="Arial"/>
              </a:rPr>
              <a:t>ppm </a:t>
            </a:r>
            <a:r>
              <a:rPr dirty="0" sz="1800" spc="-5" b="1">
                <a:latin typeface="Arial"/>
                <a:cs typeface="Arial"/>
              </a:rPr>
              <a:t>x D)</a:t>
            </a:r>
            <a:r>
              <a:rPr dirty="0" sz="1800" spc="-7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mm</a:t>
            </a:r>
            <a:endParaRPr sz="1800">
              <a:latin typeface="Arial"/>
              <a:cs typeface="Arial"/>
            </a:endParaRPr>
          </a:p>
          <a:p>
            <a:pPr marL="836930">
              <a:lnSpc>
                <a:spcPct val="100000"/>
              </a:lnSpc>
              <a:spcBef>
                <a:spcPts val="5"/>
              </a:spcBef>
            </a:pPr>
            <a:r>
              <a:rPr dirty="0" sz="1800" spc="5" b="1">
                <a:latin typeface="Arial"/>
                <a:cs typeface="Arial"/>
              </a:rPr>
              <a:t>where </a:t>
            </a:r>
            <a:r>
              <a:rPr dirty="0" sz="1800" spc="-5" b="1">
                <a:latin typeface="Arial"/>
                <a:cs typeface="Arial"/>
              </a:rPr>
              <a:t>D </a:t>
            </a:r>
            <a:r>
              <a:rPr dirty="0" sz="1800" b="1">
                <a:latin typeface="Arial"/>
                <a:cs typeface="Arial"/>
              </a:rPr>
              <a:t>= </a:t>
            </a:r>
            <a:r>
              <a:rPr dirty="0" sz="1800" spc="-5" b="1">
                <a:latin typeface="Arial"/>
                <a:cs typeface="Arial"/>
              </a:rPr>
              <a:t>distance</a:t>
            </a:r>
            <a:r>
              <a:rPr dirty="0" sz="1800" spc="-5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measured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87020" algn="l"/>
              </a:tabLst>
            </a:pPr>
            <a:r>
              <a:rPr dirty="0" sz="1800" spc="-10" b="1">
                <a:latin typeface="Arial"/>
                <a:cs typeface="Arial"/>
              </a:rPr>
              <a:t>Accuracy </a:t>
            </a:r>
            <a:r>
              <a:rPr dirty="0" sz="1800" spc="-5" b="1">
                <a:latin typeface="Arial"/>
                <a:cs typeface="Arial"/>
              </a:rPr>
              <a:t>is </a:t>
            </a:r>
            <a:r>
              <a:rPr dirty="0" sz="1800" b="1">
                <a:latin typeface="Arial"/>
                <a:cs typeface="Arial"/>
              </a:rPr>
              <a:t>highly dependent on </a:t>
            </a:r>
            <a:r>
              <a:rPr dirty="0" sz="1800" spc="-10" b="1">
                <a:latin typeface="Arial"/>
                <a:cs typeface="Arial"/>
              </a:rPr>
              <a:t>leveling </a:t>
            </a:r>
            <a:r>
              <a:rPr dirty="0" sz="1800" spc="-5" b="1">
                <a:latin typeface="Arial"/>
                <a:cs typeface="Arial"/>
              </a:rPr>
              <a:t>the instrument. </a:t>
            </a:r>
            <a:r>
              <a:rPr dirty="0" sz="1800" b="1">
                <a:latin typeface="Arial"/>
                <a:cs typeface="Arial"/>
              </a:rPr>
              <a:t>Thus </a:t>
            </a:r>
            <a:r>
              <a:rPr dirty="0" sz="1800" spc="15" b="1">
                <a:latin typeface="Arial"/>
                <a:cs typeface="Arial"/>
              </a:rPr>
              <a:t>two  </a:t>
            </a:r>
            <a:r>
              <a:rPr dirty="0" sz="1800" spc="-10" b="1">
                <a:latin typeface="Arial"/>
                <a:cs typeface="Arial"/>
              </a:rPr>
              <a:t>leveling </a:t>
            </a:r>
            <a:r>
              <a:rPr dirty="0" sz="1800" b="1">
                <a:latin typeface="Arial"/>
                <a:cs typeface="Arial"/>
              </a:rPr>
              <a:t>bubbles </a:t>
            </a:r>
            <a:r>
              <a:rPr dirty="0" sz="1800" spc="-5" b="1">
                <a:latin typeface="Arial"/>
                <a:cs typeface="Arial"/>
              </a:rPr>
              <a:t>are provided </a:t>
            </a:r>
            <a:r>
              <a:rPr dirty="0" sz="1800" b="1">
                <a:latin typeface="Arial"/>
                <a:cs typeface="Arial"/>
              </a:rPr>
              <a:t>on </a:t>
            </a:r>
            <a:r>
              <a:rPr dirty="0" sz="1800" spc="-5" b="1">
                <a:latin typeface="Arial"/>
                <a:cs typeface="Arial"/>
              </a:rPr>
              <a:t>the instrument </a:t>
            </a:r>
            <a:r>
              <a:rPr dirty="0" sz="1800" b="1">
                <a:latin typeface="Arial"/>
                <a:cs typeface="Arial"/>
              </a:rPr>
              <a:t>and </a:t>
            </a:r>
            <a:r>
              <a:rPr dirty="0" sz="1800" spc="-5" b="1">
                <a:latin typeface="Arial"/>
                <a:cs typeface="Arial"/>
              </a:rPr>
              <a:t>are referred </a:t>
            </a:r>
            <a:r>
              <a:rPr dirty="0" sz="1800" b="1">
                <a:latin typeface="Arial"/>
                <a:cs typeface="Arial"/>
              </a:rPr>
              <a:t>to  </a:t>
            </a:r>
            <a:r>
              <a:rPr dirty="0" sz="1800" spc="-5" b="1">
                <a:latin typeface="Arial"/>
                <a:cs typeface="Arial"/>
              </a:rPr>
              <a:t>the circular </a:t>
            </a:r>
            <a:r>
              <a:rPr dirty="0" sz="1800" spc="-10" b="1">
                <a:latin typeface="Arial"/>
                <a:cs typeface="Arial"/>
              </a:rPr>
              <a:t>level </a:t>
            </a:r>
            <a:r>
              <a:rPr dirty="0" sz="1800" b="1">
                <a:latin typeface="Arial"/>
                <a:cs typeface="Arial"/>
              </a:rPr>
              <a:t>and </a:t>
            </a:r>
            <a:r>
              <a:rPr dirty="0" sz="1800" spc="-5" b="1">
                <a:latin typeface="Arial"/>
                <a:cs typeface="Arial"/>
              </a:rPr>
              <a:t>the </a:t>
            </a:r>
            <a:r>
              <a:rPr dirty="0" sz="1800" b="1">
                <a:latin typeface="Arial"/>
                <a:cs typeface="Arial"/>
              </a:rPr>
              <a:t>plate </a:t>
            </a:r>
            <a:r>
              <a:rPr dirty="0" sz="1800" spc="-10" b="1">
                <a:latin typeface="Arial"/>
                <a:cs typeface="Arial"/>
              </a:rPr>
              <a:t>level. </a:t>
            </a:r>
            <a:r>
              <a:rPr dirty="0" sz="1800" spc="-5" b="1">
                <a:latin typeface="Arial"/>
                <a:cs typeface="Arial"/>
              </a:rPr>
              <a:t>Circular </a:t>
            </a:r>
            <a:r>
              <a:rPr dirty="0" sz="1800" spc="-10" b="1">
                <a:latin typeface="Arial"/>
                <a:cs typeface="Arial"/>
              </a:rPr>
              <a:t>level </a:t>
            </a:r>
            <a:r>
              <a:rPr dirty="0" sz="1800" spc="-5" b="1">
                <a:latin typeface="Arial"/>
                <a:cs typeface="Arial"/>
              </a:rPr>
              <a:t>is located </a:t>
            </a:r>
            <a:r>
              <a:rPr dirty="0" sz="1800" b="1">
                <a:latin typeface="Arial"/>
                <a:cs typeface="Arial"/>
              </a:rPr>
              <a:t>on </a:t>
            </a:r>
            <a:r>
              <a:rPr dirty="0" sz="1800" spc="-5" b="1">
                <a:latin typeface="Arial"/>
                <a:cs typeface="Arial"/>
              </a:rPr>
              <a:t>the  tribrack </a:t>
            </a:r>
            <a:r>
              <a:rPr dirty="0" sz="1800" spc="5" b="1">
                <a:latin typeface="Arial"/>
                <a:cs typeface="Arial"/>
              </a:rPr>
              <a:t>while </a:t>
            </a:r>
            <a:r>
              <a:rPr dirty="0" sz="1800" spc="-5" b="1">
                <a:latin typeface="Arial"/>
                <a:cs typeface="Arial"/>
              </a:rPr>
              <a:t>plate </a:t>
            </a:r>
            <a:r>
              <a:rPr dirty="0" sz="1800" spc="-15" b="1">
                <a:latin typeface="Arial"/>
                <a:cs typeface="Arial"/>
              </a:rPr>
              <a:t>level </a:t>
            </a:r>
            <a:r>
              <a:rPr dirty="0" sz="1800" b="1">
                <a:latin typeface="Arial"/>
                <a:cs typeface="Arial"/>
              </a:rPr>
              <a:t>is on horizontal </a:t>
            </a:r>
            <a:r>
              <a:rPr dirty="0" sz="1800" spc="-5" b="1">
                <a:latin typeface="Arial"/>
                <a:cs typeface="Arial"/>
              </a:rPr>
              <a:t>axis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instrument just below  scope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the </a:t>
            </a:r>
            <a:r>
              <a:rPr dirty="0" sz="1800" b="1">
                <a:latin typeface="Arial"/>
                <a:cs typeface="Arial"/>
              </a:rPr>
              <a:t>total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station.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4570" y="5689193"/>
            <a:ext cx="4665980" cy="777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1950" indent="-349250">
              <a:lnSpc>
                <a:spcPct val="100000"/>
              </a:lnSpc>
              <a:spcBef>
                <a:spcPts val="100"/>
              </a:spcBef>
              <a:buClr>
                <a:srgbClr val="000099"/>
              </a:buClr>
              <a:buSzPct val="200000"/>
              <a:buFont typeface="Arial"/>
              <a:buChar char="•"/>
              <a:tabLst>
                <a:tab pos="361950" algn="l"/>
              </a:tabLst>
            </a:pPr>
            <a:r>
              <a:rPr dirty="0" sz="1800" spc="-5" b="1">
                <a:latin typeface="Arial"/>
                <a:cs typeface="Arial"/>
              </a:rPr>
              <a:t>Sensitivity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Circular </a:t>
            </a:r>
            <a:r>
              <a:rPr dirty="0" sz="1800" spc="-10" b="1">
                <a:latin typeface="Arial"/>
                <a:cs typeface="Arial"/>
              </a:rPr>
              <a:t>Level </a:t>
            </a:r>
            <a:r>
              <a:rPr dirty="0" sz="1800" b="1">
                <a:latin typeface="Arial"/>
                <a:cs typeface="Arial"/>
              </a:rPr>
              <a:t>= </a:t>
            </a:r>
            <a:r>
              <a:rPr dirty="0" sz="1800" spc="-5" b="1">
                <a:latin typeface="Arial"/>
                <a:cs typeface="Arial"/>
              </a:rPr>
              <a:t>10’ </a:t>
            </a:r>
            <a:r>
              <a:rPr dirty="0" sz="1800" b="1">
                <a:latin typeface="Arial"/>
                <a:cs typeface="Arial"/>
              </a:rPr>
              <a:t>/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2mm</a:t>
            </a:r>
            <a:endParaRPr sz="1800">
              <a:latin typeface="Arial"/>
              <a:cs typeface="Arial"/>
            </a:endParaRPr>
          </a:p>
          <a:p>
            <a:pPr marL="361950" indent="-349250">
              <a:lnSpc>
                <a:spcPct val="100000"/>
              </a:lnSpc>
              <a:spcBef>
                <a:spcPts val="1240"/>
              </a:spcBef>
              <a:buClr>
                <a:srgbClr val="000099"/>
              </a:buClr>
              <a:buSzPct val="200000"/>
              <a:buFont typeface="Arial"/>
              <a:buChar char="•"/>
              <a:tabLst>
                <a:tab pos="361950" algn="l"/>
              </a:tabLst>
            </a:pPr>
            <a:r>
              <a:rPr dirty="0" sz="1800" spc="-5" b="1">
                <a:latin typeface="Arial"/>
                <a:cs typeface="Arial"/>
              </a:rPr>
              <a:t>Sensitivity </a:t>
            </a:r>
            <a:r>
              <a:rPr dirty="0" sz="1800" b="1">
                <a:latin typeface="Arial"/>
                <a:cs typeface="Arial"/>
              </a:rPr>
              <a:t>of Plate </a:t>
            </a:r>
            <a:r>
              <a:rPr dirty="0" sz="1800" spc="-10" b="1">
                <a:latin typeface="Arial"/>
                <a:cs typeface="Arial"/>
              </a:rPr>
              <a:t>Level </a:t>
            </a:r>
            <a:r>
              <a:rPr dirty="0" sz="1800" b="1">
                <a:latin typeface="Arial"/>
                <a:cs typeface="Arial"/>
              </a:rPr>
              <a:t>= </a:t>
            </a:r>
            <a:r>
              <a:rPr dirty="0" sz="1800" spc="-5" b="1">
                <a:latin typeface="Arial"/>
                <a:cs typeface="Arial"/>
              </a:rPr>
              <a:t>30” </a:t>
            </a:r>
            <a:r>
              <a:rPr dirty="0" sz="1800" b="1">
                <a:latin typeface="Arial"/>
                <a:cs typeface="Arial"/>
              </a:rPr>
              <a:t>/</a:t>
            </a:r>
            <a:r>
              <a:rPr dirty="0" sz="1800" spc="3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2mm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66571" y="528320"/>
            <a:ext cx="312991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7.6 </a:t>
            </a:r>
            <a:r>
              <a:rPr dirty="0" spc="-50"/>
              <a:t>Total</a:t>
            </a:r>
            <a:r>
              <a:rPr dirty="0" spc="-125"/>
              <a:t> </a:t>
            </a:r>
            <a:r>
              <a:rPr dirty="0"/>
              <a:t>Station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85480" y="6273800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259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4644" y="1417446"/>
            <a:ext cx="7911465" cy="3514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82245">
              <a:lnSpc>
                <a:spcPct val="110000"/>
              </a:lnSpc>
              <a:spcBef>
                <a:spcPts val="10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 sz="1800" b="1">
                <a:latin typeface="Arial"/>
                <a:cs typeface="Arial"/>
              </a:rPr>
              <a:t>the “brains” of the total </a:t>
            </a:r>
            <a:r>
              <a:rPr dirty="0" sz="1800" spc="-5" b="1">
                <a:latin typeface="Arial"/>
                <a:cs typeface="Arial"/>
              </a:rPr>
              <a:t>station. </a:t>
            </a:r>
            <a:r>
              <a:rPr dirty="0" sz="1800" b="1">
                <a:latin typeface="Arial"/>
                <a:cs typeface="Arial"/>
              </a:rPr>
              <a:t>The notebook </a:t>
            </a:r>
            <a:r>
              <a:rPr dirty="0" sz="1800" spc="10" b="1">
                <a:latin typeface="Arial"/>
                <a:cs typeface="Arial"/>
              </a:rPr>
              <a:t>will </a:t>
            </a:r>
            <a:r>
              <a:rPr dirty="0" sz="1800" spc="-5" b="1">
                <a:latin typeface="Arial"/>
                <a:cs typeface="Arial"/>
              </a:rPr>
              <a:t>record,</a:t>
            </a:r>
            <a:r>
              <a:rPr dirty="0" sz="1800" spc="-14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calculate,  </a:t>
            </a:r>
            <a:r>
              <a:rPr dirty="0" sz="1800" b="1">
                <a:latin typeface="Arial"/>
                <a:cs typeface="Arial"/>
              </a:rPr>
              <a:t>and </a:t>
            </a:r>
            <a:r>
              <a:rPr dirty="0" sz="1800" spc="-15" b="1">
                <a:latin typeface="Arial"/>
                <a:cs typeface="Arial"/>
              </a:rPr>
              <a:t>even </a:t>
            </a:r>
            <a:r>
              <a:rPr dirty="0" sz="1800" spc="-5" b="1">
                <a:latin typeface="Arial"/>
                <a:cs typeface="Arial"/>
              </a:rPr>
              <a:t>manipulate </a:t>
            </a:r>
            <a:r>
              <a:rPr dirty="0" sz="1800" b="1">
                <a:latin typeface="Arial"/>
                <a:cs typeface="Arial"/>
              </a:rPr>
              <a:t>field </a:t>
            </a:r>
            <a:r>
              <a:rPr dirty="0" sz="1800" spc="-5" b="1">
                <a:latin typeface="Arial"/>
                <a:cs typeface="Arial"/>
              </a:rPr>
              <a:t>data automatically </a:t>
            </a:r>
            <a:r>
              <a:rPr dirty="0" sz="1800" spc="-10" b="1">
                <a:latin typeface="Arial"/>
                <a:cs typeface="Arial"/>
              </a:rPr>
              <a:t>saving valuable </a:t>
            </a:r>
            <a:r>
              <a:rPr dirty="0" sz="1800" spc="-5" b="1">
                <a:latin typeface="Arial"/>
                <a:cs typeface="Arial"/>
              </a:rPr>
              <a:t>time and  </a:t>
            </a:r>
            <a:r>
              <a:rPr dirty="0" sz="1800" spc="-10" b="1">
                <a:latin typeface="Arial"/>
                <a:cs typeface="Arial"/>
              </a:rPr>
              <a:t>manpower.</a:t>
            </a:r>
            <a:endParaRPr sz="1800">
              <a:latin typeface="Arial"/>
              <a:cs typeface="Arial"/>
            </a:endParaRPr>
          </a:p>
          <a:p>
            <a:pPr marL="12700" marR="384810">
              <a:lnSpc>
                <a:spcPct val="100000"/>
              </a:lnSpc>
              <a:spcBef>
                <a:spcPts val="155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 sz="1800" spc="-5" b="1">
                <a:latin typeface="Arial"/>
                <a:cs typeface="Arial"/>
              </a:rPr>
              <a:t>the electronic </a:t>
            </a:r>
            <a:r>
              <a:rPr dirty="0" sz="1800" b="1">
                <a:latin typeface="Arial"/>
                <a:cs typeface="Arial"/>
              </a:rPr>
              <a:t>notebook </a:t>
            </a:r>
            <a:r>
              <a:rPr dirty="0" sz="1800" spc="-5" b="1">
                <a:latin typeface="Arial"/>
                <a:cs typeface="Arial"/>
              </a:rPr>
              <a:t>records </a:t>
            </a:r>
            <a:r>
              <a:rPr dirty="0" sz="1800" b="1">
                <a:latin typeface="Arial"/>
                <a:cs typeface="Arial"/>
              </a:rPr>
              <a:t>the </a:t>
            </a:r>
            <a:r>
              <a:rPr dirty="0" sz="1800" spc="-5" b="1">
                <a:latin typeface="Arial"/>
                <a:cs typeface="Arial"/>
              </a:rPr>
              <a:t>slope distance, </a:t>
            </a:r>
            <a:r>
              <a:rPr dirty="0" sz="1800" b="1">
                <a:latin typeface="Arial"/>
                <a:cs typeface="Arial"/>
              </a:rPr>
              <a:t>horizontal and  </a:t>
            </a:r>
            <a:r>
              <a:rPr dirty="0" sz="1800" spc="-10" b="1">
                <a:latin typeface="Arial"/>
                <a:cs typeface="Arial"/>
              </a:rPr>
              <a:t>vertical </a:t>
            </a:r>
            <a:r>
              <a:rPr dirty="0" sz="1800" b="1">
                <a:latin typeface="Arial"/>
                <a:cs typeface="Arial"/>
              </a:rPr>
              <a:t>angles </a:t>
            </a:r>
            <a:r>
              <a:rPr dirty="0" sz="1800" spc="-5" b="1">
                <a:latin typeface="Arial"/>
                <a:cs typeface="Arial"/>
              </a:rPr>
              <a:t>from the </a:t>
            </a:r>
            <a:r>
              <a:rPr dirty="0" sz="1800" b="1">
                <a:latin typeface="Arial"/>
                <a:cs typeface="Arial"/>
              </a:rPr>
              <a:t>total </a:t>
            </a:r>
            <a:r>
              <a:rPr dirty="0" sz="1800" spc="-5" b="1">
                <a:latin typeface="Arial"/>
                <a:cs typeface="Arial"/>
              </a:rPr>
              <a:t>station </a:t>
            </a:r>
            <a:r>
              <a:rPr dirty="0" sz="1800" b="1">
                <a:latin typeface="Arial"/>
                <a:cs typeface="Arial"/>
              </a:rPr>
              <a:t>and </a:t>
            </a:r>
            <a:r>
              <a:rPr dirty="0" sz="1800" spc="-5" b="1">
                <a:latin typeface="Arial"/>
                <a:cs typeface="Arial"/>
              </a:rPr>
              <a:t>can perform numerous  calculations </a:t>
            </a:r>
            <a:r>
              <a:rPr dirty="0" sz="1800" b="1">
                <a:latin typeface="Arial"/>
                <a:cs typeface="Arial"/>
              </a:rPr>
              <a:t>using </a:t>
            </a:r>
            <a:r>
              <a:rPr dirty="0" sz="1800" spc="-5" b="1">
                <a:latin typeface="Arial"/>
                <a:cs typeface="Arial"/>
              </a:rPr>
              <a:t>operating </a:t>
            </a:r>
            <a:r>
              <a:rPr dirty="0" sz="1800" b="1">
                <a:latin typeface="Arial"/>
                <a:cs typeface="Arial"/>
              </a:rPr>
              <a:t>software </a:t>
            </a:r>
            <a:r>
              <a:rPr dirty="0" sz="1800" spc="5" b="1">
                <a:latin typeface="Arial"/>
                <a:cs typeface="Arial"/>
              </a:rPr>
              <a:t>which </a:t>
            </a:r>
            <a:r>
              <a:rPr dirty="0" sz="1800" spc="-5" b="1">
                <a:latin typeface="Arial"/>
                <a:cs typeface="Arial"/>
              </a:rPr>
              <a:t>is loaded </a:t>
            </a:r>
            <a:r>
              <a:rPr dirty="0" sz="1800" b="1">
                <a:latin typeface="Arial"/>
                <a:cs typeface="Arial"/>
              </a:rPr>
              <a:t>into </a:t>
            </a:r>
            <a:r>
              <a:rPr dirty="0" sz="1800" spc="-5" b="1">
                <a:latin typeface="Arial"/>
                <a:cs typeface="Arial"/>
              </a:rPr>
              <a:t>the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unit.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0099"/>
              </a:buClr>
              <a:buFont typeface="Wingdings"/>
              <a:buChar char=""/>
            </a:pPr>
            <a:endParaRPr sz="1750">
              <a:latin typeface="Times New Roman"/>
              <a:cs typeface="Times New Roman"/>
            </a:endParaRPr>
          </a:p>
          <a:p>
            <a:pPr marL="12700" marR="1309370">
              <a:lnSpc>
                <a:spcPct val="100000"/>
              </a:lnSpc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 sz="1800" spc="-5" b="1">
                <a:latin typeface="Arial"/>
                <a:cs typeface="Arial"/>
              </a:rPr>
              <a:t>SDR 33 </a:t>
            </a:r>
            <a:r>
              <a:rPr dirty="0" sz="1800" b="1">
                <a:latin typeface="Arial"/>
                <a:cs typeface="Arial"/>
              </a:rPr>
              <a:t>is </a:t>
            </a:r>
            <a:r>
              <a:rPr dirty="0" sz="1800" spc="-10" b="1">
                <a:latin typeface="Arial"/>
                <a:cs typeface="Arial"/>
              </a:rPr>
              <a:t>an </a:t>
            </a:r>
            <a:r>
              <a:rPr dirty="0" sz="1800" spc="-5" b="1">
                <a:latin typeface="Arial"/>
                <a:cs typeface="Arial"/>
              </a:rPr>
              <a:t>electronic </a:t>
            </a:r>
            <a:r>
              <a:rPr dirty="0" sz="1800" b="1">
                <a:latin typeface="Arial"/>
                <a:cs typeface="Arial"/>
              </a:rPr>
              <a:t>notebook </a:t>
            </a:r>
            <a:r>
              <a:rPr dirty="0" sz="1800" spc="-5" b="1">
                <a:latin typeface="Arial"/>
                <a:cs typeface="Arial"/>
              </a:rPr>
              <a:t>made </a:t>
            </a:r>
            <a:r>
              <a:rPr dirty="0" sz="1800" b="1">
                <a:latin typeface="Arial"/>
                <a:cs typeface="Arial"/>
              </a:rPr>
              <a:t>by </a:t>
            </a:r>
            <a:r>
              <a:rPr dirty="0" sz="1800" spc="-5" b="1">
                <a:latin typeface="Arial"/>
                <a:cs typeface="Arial"/>
              </a:rPr>
              <a:t>Sokkia. Cost is  approximately $4000 </a:t>
            </a:r>
            <a:r>
              <a:rPr dirty="0" sz="1800" b="1">
                <a:latin typeface="Arial"/>
                <a:cs typeface="Arial"/>
              </a:rPr>
              <a:t>and </a:t>
            </a:r>
            <a:r>
              <a:rPr dirty="0" sz="1800" spc="-5" b="1">
                <a:latin typeface="Arial"/>
                <a:cs typeface="Arial"/>
              </a:rPr>
              <a:t>can store </a:t>
            </a:r>
            <a:r>
              <a:rPr dirty="0" sz="1800" b="1">
                <a:latin typeface="Arial"/>
                <a:cs typeface="Arial"/>
              </a:rPr>
              <a:t>up </a:t>
            </a:r>
            <a:r>
              <a:rPr dirty="0" sz="1800" spc="-5" b="1">
                <a:latin typeface="Arial"/>
                <a:cs typeface="Arial"/>
              </a:rPr>
              <a:t>2MB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readings and  analysis.</a:t>
            </a:r>
            <a:endParaRPr sz="1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146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 sz="1800" spc="-5" b="1">
                <a:latin typeface="Arial"/>
                <a:cs typeface="Arial"/>
              </a:rPr>
              <a:t>the main menu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the </a:t>
            </a:r>
            <a:r>
              <a:rPr dirty="0" sz="1800" b="1">
                <a:latin typeface="Arial"/>
                <a:cs typeface="Arial"/>
              </a:rPr>
              <a:t>notebook </a:t>
            </a:r>
            <a:r>
              <a:rPr dirty="0" sz="1800" spc="-5" b="1">
                <a:latin typeface="Arial"/>
                <a:cs typeface="Arial"/>
              </a:rPr>
              <a:t>is made </a:t>
            </a:r>
            <a:r>
              <a:rPr dirty="0" sz="1800" b="1">
                <a:latin typeface="Arial"/>
                <a:cs typeface="Arial"/>
              </a:rPr>
              <a:t>up of </a:t>
            </a:r>
            <a:r>
              <a:rPr dirty="0" sz="1800" spc="-5" b="1">
                <a:latin typeface="Arial"/>
                <a:cs typeface="Arial"/>
              </a:rPr>
              <a:t>a </a:t>
            </a:r>
            <a:r>
              <a:rPr dirty="0" sz="1800" b="1">
                <a:latin typeface="Arial"/>
                <a:cs typeface="Arial"/>
              </a:rPr>
              <a:t>number of</a:t>
            </a:r>
            <a:r>
              <a:rPr dirty="0" sz="1800" spc="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directories: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49044" y="5158232"/>
            <a:ext cx="1927860" cy="1397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7495" indent="-264795">
              <a:lnSpc>
                <a:spcPct val="100000"/>
              </a:lnSpc>
              <a:spcBef>
                <a:spcPts val="100"/>
              </a:spcBef>
              <a:buAutoNum type="arabicParenR"/>
              <a:tabLst>
                <a:tab pos="278130" algn="l"/>
              </a:tabLst>
            </a:pPr>
            <a:r>
              <a:rPr dirty="0" sz="1800" b="1">
                <a:latin typeface="Arial"/>
                <a:cs typeface="Arial"/>
              </a:rPr>
              <a:t>Function</a:t>
            </a:r>
            <a:r>
              <a:rPr dirty="0" sz="1800" spc="-10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menu</a:t>
            </a:r>
            <a:endParaRPr sz="1800">
              <a:latin typeface="Arial"/>
              <a:cs typeface="Arial"/>
            </a:endParaRPr>
          </a:p>
          <a:p>
            <a:pPr marL="277495" indent="-264795">
              <a:lnSpc>
                <a:spcPct val="100000"/>
              </a:lnSpc>
              <a:buAutoNum type="arabicParenR"/>
              <a:tabLst>
                <a:tab pos="278130" algn="l"/>
              </a:tabLst>
            </a:pPr>
            <a:r>
              <a:rPr dirty="0" sz="1800" spc="-10" b="1">
                <a:latin typeface="Arial"/>
                <a:cs typeface="Arial"/>
              </a:rPr>
              <a:t>Survey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menu</a:t>
            </a:r>
            <a:endParaRPr sz="1800">
              <a:latin typeface="Arial"/>
              <a:cs typeface="Arial"/>
            </a:endParaRPr>
          </a:p>
          <a:p>
            <a:pPr marL="277495" indent="-264795">
              <a:lnSpc>
                <a:spcPct val="100000"/>
              </a:lnSpc>
              <a:buAutoNum type="arabicParenR"/>
              <a:tabLst>
                <a:tab pos="278130" algn="l"/>
              </a:tabLst>
            </a:pPr>
            <a:r>
              <a:rPr dirty="0" sz="1800" b="1">
                <a:latin typeface="Arial"/>
                <a:cs typeface="Arial"/>
              </a:rPr>
              <a:t>COGO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menu</a:t>
            </a:r>
            <a:endParaRPr sz="1800">
              <a:latin typeface="Arial"/>
              <a:cs typeface="Arial"/>
            </a:endParaRPr>
          </a:p>
          <a:p>
            <a:pPr marL="277495" indent="-264795">
              <a:lnSpc>
                <a:spcPct val="100000"/>
              </a:lnSpc>
              <a:buAutoNum type="arabicParenR"/>
              <a:tabLst>
                <a:tab pos="278130" algn="l"/>
              </a:tabLst>
            </a:pPr>
            <a:r>
              <a:rPr dirty="0" sz="1800" spc="-5" b="1">
                <a:latin typeface="Arial"/>
                <a:cs typeface="Arial"/>
              </a:rPr>
              <a:t>Road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menu</a:t>
            </a:r>
            <a:endParaRPr sz="1800">
              <a:latin typeface="Arial"/>
              <a:cs typeface="Arial"/>
            </a:endParaRPr>
          </a:p>
          <a:p>
            <a:pPr marL="277495" indent="-264795">
              <a:lnSpc>
                <a:spcPct val="100000"/>
              </a:lnSpc>
              <a:buAutoNum type="arabicParenR"/>
              <a:tabLst>
                <a:tab pos="278130" algn="l"/>
              </a:tabLst>
            </a:pPr>
            <a:r>
              <a:rPr dirty="0" sz="1800" spc="-10" b="1">
                <a:latin typeface="Arial"/>
                <a:cs typeface="Arial"/>
              </a:rPr>
              <a:t>Level</a:t>
            </a:r>
            <a:r>
              <a:rPr dirty="0" sz="1800" spc="-5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menu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66571" y="528320"/>
            <a:ext cx="465074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7.7 </a:t>
            </a:r>
            <a:r>
              <a:rPr dirty="0" spc="-5"/>
              <a:t>Electronic</a:t>
            </a:r>
            <a:r>
              <a:rPr dirty="0" spc="-95"/>
              <a:t> </a:t>
            </a:r>
            <a:r>
              <a:rPr dirty="0"/>
              <a:t>Notebook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7.7 </a:t>
            </a:r>
            <a:r>
              <a:rPr dirty="0" spc="-5"/>
              <a:t>Electronic</a:t>
            </a:r>
            <a:r>
              <a:rPr dirty="0" spc="-95"/>
              <a:t> </a:t>
            </a:r>
            <a:r>
              <a:rPr dirty="0"/>
              <a:t>Notebook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065" y="932712"/>
            <a:ext cx="8364855" cy="558101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1576070">
              <a:lnSpc>
                <a:spcPct val="100000"/>
              </a:lnSpc>
              <a:spcBef>
                <a:spcPts val="635"/>
              </a:spcBef>
            </a:pPr>
            <a:r>
              <a:rPr dirty="0" sz="2000" spc="-5" b="1">
                <a:solidFill>
                  <a:srgbClr val="800000"/>
                </a:solidFill>
                <a:latin typeface="Arial"/>
                <a:cs typeface="Arial"/>
              </a:rPr>
              <a:t>7.7.1 </a:t>
            </a: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Function</a:t>
            </a:r>
            <a:r>
              <a:rPr dirty="0" sz="2000" spc="-50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Menu</a:t>
            </a:r>
            <a:endParaRPr sz="2000">
              <a:latin typeface="Arial"/>
              <a:cs typeface="Arial"/>
            </a:endParaRPr>
          </a:p>
          <a:p>
            <a:pPr marL="12700" marR="1616710">
              <a:lnSpc>
                <a:spcPct val="100000"/>
              </a:lnSpc>
              <a:spcBef>
                <a:spcPts val="162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 sz="1800" spc="-5" b="1">
                <a:latin typeface="Arial"/>
                <a:cs typeface="Arial"/>
              </a:rPr>
              <a:t>the </a:t>
            </a:r>
            <a:r>
              <a:rPr dirty="0" sz="1800" b="1">
                <a:latin typeface="Arial"/>
                <a:cs typeface="Arial"/>
              </a:rPr>
              <a:t>function </a:t>
            </a:r>
            <a:r>
              <a:rPr dirty="0" sz="1800" spc="-5" b="1">
                <a:latin typeface="Arial"/>
                <a:cs typeface="Arial"/>
              </a:rPr>
              <a:t>menu consists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a series </a:t>
            </a:r>
            <a:r>
              <a:rPr dirty="0" sz="1800" b="1">
                <a:latin typeface="Arial"/>
                <a:cs typeface="Arial"/>
              </a:rPr>
              <a:t>of sub-menus </a:t>
            </a:r>
            <a:r>
              <a:rPr dirty="0" sz="1800" spc="5" b="1">
                <a:latin typeface="Arial"/>
                <a:cs typeface="Arial"/>
              </a:rPr>
              <a:t>which  </a:t>
            </a:r>
            <a:r>
              <a:rPr dirty="0" sz="1800" b="1">
                <a:latin typeface="Arial"/>
                <a:cs typeface="Arial"/>
              </a:rPr>
              <a:t>contain </a:t>
            </a:r>
            <a:r>
              <a:rPr dirty="0" sz="1800" spc="-5" b="1">
                <a:latin typeface="Arial"/>
                <a:cs typeface="Arial"/>
              </a:rPr>
              <a:t>specific </a:t>
            </a:r>
            <a:r>
              <a:rPr dirty="0" sz="1800" b="1">
                <a:latin typeface="Arial"/>
                <a:cs typeface="Arial"/>
              </a:rPr>
              <a:t>input options </a:t>
            </a:r>
            <a:r>
              <a:rPr dirty="0" sz="1800" spc="5" b="1">
                <a:latin typeface="Arial"/>
                <a:cs typeface="Arial"/>
              </a:rPr>
              <a:t>which </a:t>
            </a:r>
            <a:r>
              <a:rPr dirty="0" sz="1800" spc="-5" b="1">
                <a:latin typeface="Arial"/>
                <a:cs typeface="Arial"/>
              </a:rPr>
              <a:t>may be used </a:t>
            </a:r>
            <a:r>
              <a:rPr dirty="0" sz="1800" b="1">
                <a:latin typeface="Arial"/>
                <a:cs typeface="Arial"/>
              </a:rPr>
              <a:t>during on  </a:t>
            </a:r>
            <a:r>
              <a:rPr dirty="0" sz="1800" spc="-5" b="1">
                <a:latin typeface="Arial"/>
                <a:cs typeface="Arial"/>
              </a:rPr>
              <a:t>particular </a:t>
            </a:r>
            <a:r>
              <a:rPr dirty="0" sz="1800" b="1">
                <a:latin typeface="Arial"/>
                <a:cs typeface="Arial"/>
              </a:rPr>
              <a:t>job or </a:t>
            </a:r>
            <a:r>
              <a:rPr dirty="0" sz="1800" spc="-10" b="1">
                <a:latin typeface="Arial"/>
                <a:cs typeface="Arial"/>
              </a:rPr>
              <a:t>may </a:t>
            </a:r>
            <a:r>
              <a:rPr dirty="0" sz="1800" spc="-5" b="1">
                <a:latin typeface="Arial"/>
                <a:cs typeface="Arial"/>
              </a:rPr>
              <a:t>apply </a:t>
            </a:r>
            <a:r>
              <a:rPr dirty="0" sz="1800" b="1">
                <a:latin typeface="Arial"/>
                <a:cs typeface="Arial"/>
              </a:rPr>
              <a:t>to all </a:t>
            </a:r>
            <a:r>
              <a:rPr dirty="0" sz="1800" spc="-10" b="1">
                <a:latin typeface="Arial"/>
                <a:cs typeface="Arial"/>
              </a:rPr>
              <a:t>survey </a:t>
            </a:r>
            <a:r>
              <a:rPr dirty="0" sz="1800" b="1">
                <a:latin typeface="Arial"/>
                <a:cs typeface="Arial"/>
              </a:rPr>
              <a:t>jobs.</a:t>
            </a:r>
            <a:endParaRPr sz="1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90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 sz="1800" spc="-5" b="1">
                <a:latin typeface="Arial"/>
                <a:cs typeface="Arial"/>
              </a:rPr>
              <a:t>the </a:t>
            </a:r>
            <a:r>
              <a:rPr dirty="0" sz="1800" b="1">
                <a:latin typeface="Arial"/>
                <a:cs typeface="Arial"/>
              </a:rPr>
              <a:t>function sub-menus in </a:t>
            </a:r>
            <a:r>
              <a:rPr dirty="0" sz="1800" spc="-5" b="1">
                <a:latin typeface="Arial"/>
                <a:cs typeface="Arial"/>
              </a:rPr>
              <a:t>the SDR 33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are:</a:t>
            </a:r>
            <a:endParaRPr sz="1800">
              <a:latin typeface="Arial"/>
              <a:cs typeface="Arial"/>
            </a:endParaRPr>
          </a:p>
          <a:p>
            <a:pPr lvl="1" marL="566420" indent="-264795">
              <a:lnSpc>
                <a:spcPct val="100000"/>
              </a:lnSpc>
              <a:spcBef>
                <a:spcPts val="710"/>
              </a:spcBef>
              <a:buAutoNum type="arabicParenR"/>
              <a:tabLst>
                <a:tab pos="567055" algn="l"/>
              </a:tabLst>
            </a:pPr>
            <a:r>
              <a:rPr dirty="0" sz="1800" b="1">
                <a:solidFill>
                  <a:srgbClr val="CC3300"/>
                </a:solidFill>
                <a:latin typeface="Arial"/>
                <a:cs typeface="Arial"/>
              </a:rPr>
              <a:t>Job </a:t>
            </a:r>
            <a:r>
              <a:rPr dirty="0" sz="1800" b="1">
                <a:latin typeface="Arial"/>
                <a:cs typeface="Arial"/>
              </a:rPr>
              <a:t>- multiple jobs </a:t>
            </a:r>
            <a:r>
              <a:rPr dirty="0" sz="1800" spc="-5" b="1">
                <a:latin typeface="Arial"/>
                <a:cs typeface="Arial"/>
              </a:rPr>
              <a:t>can be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stored</a:t>
            </a:r>
            <a:endParaRPr sz="1800">
              <a:latin typeface="Arial"/>
              <a:cs typeface="Arial"/>
            </a:endParaRPr>
          </a:p>
          <a:p>
            <a:pPr lvl="1" marL="566420" indent="-264795">
              <a:lnSpc>
                <a:spcPct val="100000"/>
              </a:lnSpc>
              <a:spcBef>
                <a:spcPts val="1470"/>
              </a:spcBef>
              <a:buAutoNum type="arabicParenR"/>
              <a:tabLst>
                <a:tab pos="567055" algn="l"/>
              </a:tabLst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Instrument type </a:t>
            </a:r>
            <a:r>
              <a:rPr dirty="0" sz="1800" b="1">
                <a:latin typeface="Arial"/>
                <a:cs typeface="Arial"/>
              </a:rPr>
              <a:t>- </a:t>
            </a:r>
            <a:r>
              <a:rPr dirty="0" sz="1800" spc="-5" b="1">
                <a:latin typeface="Arial"/>
                <a:cs typeface="Arial"/>
              </a:rPr>
              <a:t>instrument type, prism constant, </a:t>
            </a:r>
            <a:r>
              <a:rPr dirty="0" sz="1800" b="1">
                <a:latin typeface="Arial"/>
                <a:cs typeface="Arial"/>
              </a:rPr>
              <a:t>orientation</a:t>
            </a:r>
            <a:r>
              <a:rPr dirty="0" sz="1800" spc="15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(azimuth)</a:t>
            </a:r>
            <a:endParaRPr sz="1800">
              <a:latin typeface="Arial"/>
              <a:cs typeface="Arial"/>
            </a:endParaRPr>
          </a:p>
          <a:p>
            <a:pPr lvl="1" marL="566420" indent="-264795">
              <a:lnSpc>
                <a:spcPct val="100000"/>
              </a:lnSpc>
              <a:spcBef>
                <a:spcPts val="1290"/>
              </a:spcBef>
              <a:buAutoNum type="arabicParenR"/>
              <a:tabLst>
                <a:tab pos="567055" algn="l"/>
              </a:tabLst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Job settings </a:t>
            </a:r>
            <a:r>
              <a:rPr dirty="0" sz="1800" b="1">
                <a:latin typeface="Arial"/>
                <a:cs typeface="Arial"/>
              </a:rPr>
              <a:t>- </a:t>
            </a:r>
            <a:r>
              <a:rPr dirty="0" sz="1800" spc="-5" b="1">
                <a:latin typeface="Arial"/>
                <a:cs typeface="Arial"/>
              </a:rPr>
              <a:t>current </a:t>
            </a:r>
            <a:r>
              <a:rPr dirty="0" sz="1800" b="1">
                <a:latin typeface="Arial"/>
                <a:cs typeface="Arial"/>
              </a:rPr>
              <a:t>job, </a:t>
            </a:r>
            <a:r>
              <a:rPr dirty="0" sz="1800" spc="-5" b="1">
                <a:latin typeface="Arial"/>
                <a:cs typeface="Arial"/>
              </a:rPr>
              <a:t>atmospheric correction, </a:t>
            </a:r>
            <a:r>
              <a:rPr dirty="0" sz="1800" spc="-10" b="1">
                <a:latin typeface="Arial"/>
                <a:cs typeface="Arial"/>
              </a:rPr>
              <a:t>curvature</a:t>
            </a:r>
            <a:r>
              <a:rPr dirty="0" sz="1800" spc="6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301625">
              <a:lnSpc>
                <a:spcPct val="100000"/>
              </a:lnSpc>
            </a:pPr>
            <a:r>
              <a:rPr dirty="0" sz="1800" spc="-5" b="1">
                <a:latin typeface="Arial"/>
                <a:cs typeface="Arial"/>
              </a:rPr>
              <a:t>refraction correction, </a:t>
            </a:r>
            <a:r>
              <a:rPr dirty="0" sz="1800" b="1">
                <a:latin typeface="Arial"/>
                <a:cs typeface="Arial"/>
              </a:rPr>
              <a:t>and </a:t>
            </a:r>
            <a:r>
              <a:rPr dirty="0" sz="1800" spc="-5" b="1">
                <a:latin typeface="Arial"/>
                <a:cs typeface="Arial"/>
              </a:rPr>
              <a:t>sea </a:t>
            </a:r>
            <a:r>
              <a:rPr dirty="0" sz="1800" spc="-10" b="1">
                <a:latin typeface="Arial"/>
                <a:cs typeface="Arial"/>
              </a:rPr>
              <a:t>level</a:t>
            </a:r>
            <a:r>
              <a:rPr dirty="0" sz="1800" spc="5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correction</a:t>
            </a:r>
            <a:endParaRPr sz="1800">
              <a:latin typeface="Arial"/>
              <a:cs typeface="Arial"/>
            </a:endParaRPr>
          </a:p>
          <a:p>
            <a:pPr lvl="1" marL="301625" marR="365760">
              <a:lnSpc>
                <a:spcPct val="100000"/>
              </a:lnSpc>
              <a:spcBef>
                <a:spcPts val="1295"/>
              </a:spcBef>
              <a:buAutoNum type="arabicParenR" startAt="4"/>
              <a:tabLst>
                <a:tab pos="567055" algn="l"/>
              </a:tabLst>
            </a:pPr>
            <a:r>
              <a:rPr dirty="0" sz="1800" b="1">
                <a:solidFill>
                  <a:srgbClr val="CC3300"/>
                </a:solidFill>
                <a:latin typeface="Arial"/>
                <a:cs typeface="Arial"/>
              </a:rPr>
              <a:t>Configure </a:t>
            </a: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reading </a:t>
            </a:r>
            <a:r>
              <a:rPr dirty="0" sz="1800" b="1">
                <a:latin typeface="Arial"/>
                <a:cs typeface="Arial"/>
              </a:rPr>
              <a:t>- </a:t>
            </a:r>
            <a:r>
              <a:rPr dirty="0" sz="1800" spc="5" b="1">
                <a:latin typeface="Arial"/>
                <a:cs typeface="Arial"/>
              </a:rPr>
              <a:t>allows </a:t>
            </a:r>
            <a:r>
              <a:rPr dirty="0" sz="1800" b="1">
                <a:latin typeface="Arial"/>
                <a:cs typeface="Arial"/>
              </a:rPr>
              <a:t>control </a:t>
            </a:r>
            <a:r>
              <a:rPr dirty="0" sz="1800" spc="-15" b="1">
                <a:latin typeface="Arial"/>
                <a:cs typeface="Arial"/>
              </a:rPr>
              <a:t>over </a:t>
            </a:r>
            <a:r>
              <a:rPr dirty="0" sz="1800" b="1">
                <a:latin typeface="Arial"/>
                <a:cs typeface="Arial"/>
              </a:rPr>
              <a:t>how </a:t>
            </a:r>
            <a:r>
              <a:rPr dirty="0" sz="1800" spc="-5" b="1">
                <a:latin typeface="Arial"/>
                <a:cs typeface="Arial"/>
              </a:rPr>
              <a:t>information can </a:t>
            </a:r>
            <a:r>
              <a:rPr dirty="0" sz="1800" b="1">
                <a:latin typeface="Arial"/>
                <a:cs typeface="Arial"/>
              </a:rPr>
              <a:t>be  </a:t>
            </a:r>
            <a:r>
              <a:rPr dirty="0" sz="1800" spc="-5" b="1">
                <a:latin typeface="Arial"/>
                <a:cs typeface="Arial"/>
              </a:rPr>
              <a:t>numbered </a:t>
            </a:r>
            <a:r>
              <a:rPr dirty="0" sz="1800" b="1">
                <a:latin typeface="Arial"/>
                <a:cs typeface="Arial"/>
              </a:rPr>
              <a:t>and </a:t>
            </a:r>
            <a:r>
              <a:rPr dirty="0" sz="1800" spc="-5" b="1">
                <a:latin typeface="Arial"/>
                <a:cs typeface="Arial"/>
              </a:rPr>
              <a:t>stored </a:t>
            </a:r>
            <a:r>
              <a:rPr dirty="0" sz="1800" b="1">
                <a:latin typeface="Arial"/>
                <a:cs typeface="Arial"/>
              </a:rPr>
              <a:t>(POS </a:t>
            </a:r>
            <a:r>
              <a:rPr dirty="0" sz="1800" spc="-5" b="1">
                <a:latin typeface="Arial"/>
                <a:cs typeface="Arial"/>
              </a:rPr>
              <a:t>or </a:t>
            </a:r>
            <a:r>
              <a:rPr dirty="0" sz="1800" b="1">
                <a:latin typeface="Arial"/>
                <a:cs typeface="Arial"/>
              </a:rPr>
              <a:t>OBS), single/double angle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measurement  setting, </a:t>
            </a:r>
            <a:r>
              <a:rPr dirty="0" sz="1800" spc="5" b="1">
                <a:latin typeface="Arial"/>
                <a:cs typeface="Arial"/>
              </a:rPr>
              <a:t>allows </a:t>
            </a:r>
            <a:r>
              <a:rPr dirty="0" sz="1800" spc="-5" b="1">
                <a:latin typeface="Arial"/>
                <a:cs typeface="Arial"/>
              </a:rPr>
              <a:t>code lists </a:t>
            </a:r>
            <a:r>
              <a:rPr dirty="0" sz="1800" b="1">
                <a:latin typeface="Arial"/>
                <a:cs typeface="Arial"/>
              </a:rPr>
              <a:t>to </a:t>
            </a:r>
            <a:r>
              <a:rPr dirty="0" sz="1800" spc="-5" b="1">
                <a:latin typeface="Arial"/>
                <a:cs typeface="Arial"/>
              </a:rPr>
              <a:t>be activated, as </a:t>
            </a:r>
            <a:r>
              <a:rPr dirty="0" sz="1800" spc="10" b="1">
                <a:latin typeface="Arial"/>
                <a:cs typeface="Arial"/>
              </a:rPr>
              <a:t>well </a:t>
            </a:r>
            <a:r>
              <a:rPr dirty="0" sz="1800" spc="-5" b="1">
                <a:latin typeface="Arial"/>
                <a:cs typeface="Arial"/>
              </a:rPr>
              <a:t>as </a:t>
            </a:r>
            <a:r>
              <a:rPr dirty="0" sz="1800" b="1">
                <a:latin typeface="Arial"/>
                <a:cs typeface="Arial"/>
              </a:rPr>
              <a:t>compatibility </a:t>
            </a:r>
            <a:r>
              <a:rPr dirty="0" sz="1800" spc="10" b="1">
                <a:latin typeface="Arial"/>
                <a:cs typeface="Arial"/>
              </a:rPr>
              <a:t>with  </a:t>
            </a:r>
            <a:r>
              <a:rPr dirty="0" sz="1800" b="1">
                <a:latin typeface="Arial"/>
                <a:cs typeface="Arial"/>
              </a:rPr>
              <a:t>other </a:t>
            </a:r>
            <a:r>
              <a:rPr dirty="0" sz="1800" spc="-5" b="1">
                <a:latin typeface="Arial"/>
                <a:cs typeface="Arial"/>
              </a:rPr>
              <a:t>instruments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(WILD)</a:t>
            </a:r>
            <a:endParaRPr sz="1800">
              <a:latin typeface="Arial"/>
              <a:cs typeface="Arial"/>
            </a:endParaRPr>
          </a:p>
          <a:p>
            <a:pPr lvl="1" marL="566420" indent="-264795">
              <a:lnSpc>
                <a:spcPct val="100000"/>
              </a:lnSpc>
              <a:spcBef>
                <a:spcPts val="1315"/>
              </a:spcBef>
              <a:buAutoNum type="arabicParenR" startAt="4"/>
              <a:tabLst>
                <a:tab pos="567055" algn="l"/>
              </a:tabLst>
            </a:pPr>
            <a:r>
              <a:rPr dirty="0" sz="1800" spc="-20" b="1">
                <a:solidFill>
                  <a:srgbClr val="CC3300"/>
                </a:solidFill>
                <a:latin typeface="Arial"/>
                <a:cs typeface="Arial"/>
              </a:rPr>
              <a:t>Tolerances </a:t>
            </a:r>
            <a:r>
              <a:rPr dirty="0" sz="1800" b="1">
                <a:latin typeface="Arial"/>
                <a:cs typeface="Arial"/>
              </a:rPr>
              <a:t>- </a:t>
            </a:r>
            <a:r>
              <a:rPr dirty="0" sz="1800" spc="-30" b="1">
                <a:latin typeface="Arial"/>
                <a:cs typeface="Arial"/>
              </a:rPr>
              <a:t>Hor. </a:t>
            </a:r>
            <a:r>
              <a:rPr dirty="0" sz="1800" spc="-20" b="1">
                <a:latin typeface="Arial"/>
                <a:cs typeface="Arial"/>
              </a:rPr>
              <a:t>And </a:t>
            </a:r>
            <a:r>
              <a:rPr dirty="0" sz="1800" spc="-55" b="1">
                <a:latin typeface="Arial"/>
                <a:cs typeface="Arial"/>
              </a:rPr>
              <a:t>Ver. </a:t>
            </a:r>
            <a:r>
              <a:rPr dirty="0" sz="1800" spc="-10" b="1">
                <a:latin typeface="Arial"/>
                <a:cs typeface="Arial"/>
              </a:rPr>
              <a:t>Angle </a:t>
            </a:r>
            <a:r>
              <a:rPr dirty="0" sz="1800" b="1">
                <a:latin typeface="Arial"/>
                <a:cs typeface="Arial"/>
              </a:rPr>
              <a:t>= </a:t>
            </a:r>
            <a:r>
              <a:rPr dirty="0" sz="1800" spc="-5" b="1">
                <a:latin typeface="Arial"/>
                <a:cs typeface="Arial"/>
              </a:rPr>
              <a:t>30”, </a:t>
            </a:r>
            <a:r>
              <a:rPr dirty="0" sz="1800" b="1">
                <a:latin typeface="Arial"/>
                <a:cs typeface="Arial"/>
              </a:rPr>
              <a:t>EDM = </a:t>
            </a:r>
            <a:r>
              <a:rPr dirty="0" sz="1800" spc="-5" b="1">
                <a:latin typeface="Arial"/>
                <a:cs typeface="Arial"/>
              </a:rPr>
              <a:t>5mm </a:t>
            </a:r>
            <a:r>
              <a:rPr dirty="0" sz="1800" b="1">
                <a:latin typeface="Arial"/>
                <a:cs typeface="Arial"/>
              </a:rPr>
              <a:t>allows</a:t>
            </a:r>
            <a:r>
              <a:rPr dirty="0" sz="1800" spc="2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accuracy</a:t>
            </a:r>
            <a:endParaRPr sz="1800">
              <a:latin typeface="Arial"/>
              <a:cs typeface="Arial"/>
            </a:endParaRPr>
          </a:p>
          <a:p>
            <a:pPr marL="301625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duplicate readings to be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checked.</a:t>
            </a:r>
            <a:endParaRPr sz="1800">
              <a:latin typeface="Arial"/>
              <a:cs typeface="Arial"/>
            </a:endParaRPr>
          </a:p>
          <a:p>
            <a:pPr algn="r" marR="235585">
              <a:lnSpc>
                <a:spcPct val="100000"/>
              </a:lnSpc>
              <a:spcBef>
                <a:spcPts val="284"/>
              </a:spcBef>
            </a:pPr>
            <a:r>
              <a:rPr dirty="0" sz="1400" spc="-5">
                <a:latin typeface="Arial"/>
                <a:cs typeface="Arial"/>
              </a:rPr>
              <a:t>260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85480" y="6273800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261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4644" y="6198819"/>
            <a:ext cx="64992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15) </a:t>
            </a:r>
            <a:r>
              <a:rPr dirty="0" sz="1800" b="1">
                <a:solidFill>
                  <a:srgbClr val="CC3300"/>
                </a:solidFill>
                <a:latin typeface="Arial"/>
                <a:cs typeface="Arial"/>
              </a:rPr>
              <a:t>Language </a:t>
            </a:r>
            <a:r>
              <a:rPr dirty="0" sz="1800" b="1">
                <a:latin typeface="Arial"/>
                <a:cs typeface="Arial"/>
              </a:rPr>
              <a:t>- English but </a:t>
            </a:r>
            <a:r>
              <a:rPr dirty="0" sz="1800" spc="-10" b="1">
                <a:latin typeface="Arial"/>
                <a:cs typeface="Arial"/>
              </a:rPr>
              <a:t>you </a:t>
            </a:r>
            <a:r>
              <a:rPr dirty="0" sz="1800" spc="-5" b="1">
                <a:latin typeface="Arial"/>
                <a:cs typeface="Arial"/>
              </a:rPr>
              <a:t>can </a:t>
            </a:r>
            <a:r>
              <a:rPr dirty="0" sz="1800" b="1">
                <a:latin typeface="Arial"/>
                <a:cs typeface="Arial"/>
              </a:rPr>
              <a:t>upload </a:t>
            </a:r>
            <a:r>
              <a:rPr dirty="0" sz="1800" spc="-5" b="1">
                <a:latin typeface="Arial"/>
                <a:cs typeface="Arial"/>
              </a:rPr>
              <a:t>more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languages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7.7 </a:t>
            </a:r>
            <a:r>
              <a:rPr dirty="0" spc="-5"/>
              <a:t>Electronic</a:t>
            </a:r>
            <a:r>
              <a:rPr dirty="0" spc="-95"/>
              <a:t> </a:t>
            </a:r>
            <a:r>
              <a:rPr dirty="0"/>
              <a:t>Notebook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4644" y="1000506"/>
            <a:ext cx="7820659" cy="49872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16025">
              <a:lnSpc>
                <a:spcPct val="100000"/>
              </a:lnSpc>
              <a:spcBef>
                <a:spcPts val="105"/>
              </a:spcBef>
            </a:pPr>
            <a:r>
              <a:rPr dirty="0" sz="2000" spc="-5" b="1">
                <a:solidFill>
                  <a:srgbClr val="800000"/>
                </a:solidFill>
                <a:latin typeface="Arial"/>
                <a:cs typeface="Arial"/>
              </a:rPr>
              <a:t>7.7.1 </a:t>
            </a: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Function</a:t>
            </a:r>
            <a:r>
              <a:rPr dirty="0" sz="2000" spc="-50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Menu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Times New Roman"/>
              <a:cs typeface="Times New Roman"/>
            </a:endParaRPr>
          </a:p>
          <a:p>
            <a:pPr marL="277495" indent="-264795">
              <a:lnSpc>
                <a:spcPct val="100000"/>
              </a:lnSpc>
              <a:buAutoNum type="arabicParenR" startAt="6"/>
              <a:tabLst>
                <a:tab pos="278130" algn="l"/>
              </a:tabLst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Units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3300"/>
              </a:buClr>
              <a:buFont typeface="Arial"/>
              <a:buAutoNum type="arabicParenR" startAt="6"/>
            </a:pPr>
            <a:endParaRPr sz="1550">
              <a:latin typeface="Times New Roman"/>
              <a:cs typeface="Times New Roman"/>
            </a:endParaRPr>
          </a:p>
          <a:p>
            <a:pPr marL="277495" indent="-264795">
              <a:lnSpc>
                <a:spcPct val="100000"/>
              </a:lnSpc>
              <a:buAutoNum type="arabicParenR" startAt="6"/>
              <a:tabLst>
                <a:tab pos="278130" algn="l"/>
              </a:tabLst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Communications </a:t>
            </a:r>
            <a:r>
              <a:rPr dirty="0" sz="1800" b="1">
                <a:latin typeface="Arial"/>
                <a:cs typeface="Arial"/>
              </a:rPr>
              <a:t>- downloading </a:t>
            </a:r>
            <a:r>
              <a:rPr dirty="0" sz="1800" spc="-5" b="1">
                <a:latin typeface="Arial"/>
                <a:cs typeface="Arial"/>
              </a:rPr>
              <a:t>or </a:t>
            </a:r>
            <a:r>
              <a:rPr dirty="0" sz="1800" b="1">
                <a:latin typeface="Arial"/>
                <a:cs typeface="Arial"/>
              </a:rPr>
              <a:t>uploading </a:t>
            </a:r>
            <a:r>
              <a:rPr dirty="0" sz="1800" spc="-5" b="1">
                <a:latin typeface="Arial"/>
                <a:cs typeface="Arial"/>
              </a:rPr>
              <a:t>data (SDR, </a:t>
            </a:r>
            <a:r>
              <a:rPr dirty="0" sz="1800" b="1">
                <a:latin typeface="Arial"/>
                <a:cs typeface="Arial"/>
              </a:rPr>
              <a:t>MOSS,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DXF)</a:t>
            </a:r>
            <a:endParaRPr sz="1800">
              <a:latin typeface="Arial"/>
              <a:cs typeface="Arial"/>
            </a:endParaRPr>
          </a:p>
          <a:p>
            <a:pPr marL="277495" indent="-264795">
              <a:lnSpc>
                <a:spcPct val="100000"/>
              </a:lnSpc>
              <a:spcBef>
                <a:spcPts val="1680"/>
              </a:spcBef>
              <a:buAutoNum type="arabicParenR" startAt="6"/>
              <a:tabLst>
                <a:tab pos="278130" algn="l"/>
              </a:tabLst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Date </a:t>
            </a:r>
            <a:r>
              <a:rPr dirty="0" sz="1800" b="1">
                <a:solidFill>
                  <a:srgbClr val="CC3300"/>
                </a:solidFill>
                <a:latin typeface="Arial"/>
                <a:cs typeface="Arial"/>
              </a:rPr>
              <a:t>and</a:t>
            </a:r>
            <a:r>
              <a:rPr dirty="0" sz="1800" spc="5" b="1">
                <a:solidFill>
                  <a:srgbClr val="CC3300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CC3300"/>
                </a:solidFill>
                <a:latin typeface="Arial"/>
                <a:cs typeface="Arial"/>
              </a:rPr>
              <a:t>Time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CC3300"/>
              </a:buClr>
              <a:buFont typeface="Arial"/>
              <a:buAutoNum type="arabicParenR" startAt="6"/>
            </a:pPr>
            <a:endParaRPr sz="1600">
              <a:latin typeface="Times New Roman"/>
              <a:cs typeface="Times New Roman"/>
            </a:endParaRPr>
          </a:p>
          <a:p>
            <a:pPr marL="277495" indent="-264795">
              <a:lnSpc>
                <a:spcPct val="100000"/>
              </a:lnSpc>
              <a:buAutoNum type="arabicParenR" startAt="6"/>
              <a:tabLst>
                <a:tab pos="278130" algn="l"/>
              </a:tabLst>
            </a:pPr>
            <a:r>
              <a:rPr dirty="0" sz="1800" b="1">
                <a:solidFill>
                  <a:srgbClr val="CC3300"/>
                </a:solidFill>
                <a:latin typeface="Arial"/>
                <a:cs typeface="Arial"/>
              </a:rPr>
              <a:t>Job</a:t>
            </a:r>
            <a:r>
              <a:rPr dirty="0" sz="1800" spc="-80" b="1">
                <a:solidFill>
                  <a:srgbClr val="CC33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Deletion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CC3300"/>
              </a:buClr>
              <a:buFont typeface="Arial"/>
              <a:buAutoNum type="arabicParenR" startAt="6"/>
            </a:pPr>
            <a:endParaRPr sz="1600">
              <a:latin typeface="Times New Roman"/>
              <a:cs typeface="Times New Roman"/>
            </a:endParaRPr>
          </a:p>
          <a:p>
            <a:pPr marL="404495" indent="-391795">
              <a:lnSpc>
                <a:spcPct val="100000"/>
              </a:lnSpc>
              <a:buAutoNum type="arabicParenR" startAt="6"/>
              <a:tabLst>
                <a:tab pos="405130" algn="l"/>
              </a:tabLst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Calculator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C3300"/>
              </a:buClr>
              <a:buFont typeface="Arial"/>
              <a:buAutoNum type="arabicParenR" startAt="6"/>
            </a:pPr>
            <a:endParaRPr sz="1550">
              <a:latin typeface="Times New Roman"/>
              <a:cs typeface="Times New Roman"/>
            </a:endParaRPr>
          </a:p>
          <a:p>
            <a:pPr marL="391795" indent="-379095">
              <a:lnSpc>
                <a:spcPct val="100000"/>
              </a:lnSpc>
              <a:spcBef>
                <a:spcPts val="5"/>
              </a:spcBef>
              <a:buAutoNum type="arabicParenR" startAt="6"/>
              <a:tabLst>
                <a:tab pos="392430" algn="l"/>
              </a:tabLst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Feature Code </a:t>
            </a:r>
            <a:r>
              <a:rPr dirty="0" sz="1800" b="1">
                <a:solidFill>
                  <a:srgbClr val="CC3300"/>
                </a:solidFill>
                <a:latin typeface="Arial"/>
                <a:cs typeface="Arial"/>
              </a:rPr>
              <a:t>List </a:t>
            </a:r>
            <a:r>
              <a:rPr dirty="0" sz="1800" b="1">
                <a:latin typeface="Arial"/>
                <a:cs typeface="Arial"/>
              </a:rPr>
              <a:t>- list to identify </a:t>
            </a:r>
            <a:r>
              <a:rPr dirty="0" sz="1800" spc="-10" b="1">
                <a:latin typeface="Arial"/>
                <a:cs typeface="Arial"/>
              </a:rPr>
              <a:t>survey</a:t>
            </a:r>
            <a:r>
              <a:rPr dirty="0" sz="1800" spc="1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details</a:t>
            </a:r>
            <a:endParaRPr sz="1800">
              <a:latin typeface="Arial"/>
              <a:cs typeface="Arial"/>
            </a:endParaRPr>
          </a:p>
          <a:p>
            <a:pPr marL="404495" indent="-391795">
              <a:lnSpc>
                <a:spcPct val="100000"/>
              </a:lnSpc>
              <a:spcBef>
                <a:spcPts val="1690"/>
              </a:spcBef>
              <a:buAutoNum type="arabicParenR" startAt="6"/>
              <a:tabLst>
                <a:tab pos="405130" algn="l"/>
              </a:tabLst>
            </a:pPr>
            <a:r>
              <a:rPr dirty="0" sz="1800" b="1">
                <a:solidFill>
                  <a:srgbClr val="CC3300"/>
                </a:solidFill>
                <a:latin typeface="Arial"/>
                <a:cs typeface="Arial"/>
              </a:rPr>
              <a:t>Hardware </a:t>
            </a:r>
            <a:r>
              <a:rPr dirty="0" sz="1800" b="1">
                <a:latin typeface="Arial"/>
                <a:cs typeface="Arial"/>
              </a:rPr>
              <a:t>- </a:t>
            </a:r>
            <a:r>
              <a:rPr dirty="0" sz="1800" spc="-10" b="1">
                <a:latin typeface="Arial"/>
                <a:cs typeface="Arial"/>
              </a:rPr>
              <a:t>system </a:t>
            </a:r>
            <a:r>
              <a:rPr dirty="0" sz="1800" b="1">
                <a:latin typeface="Arial"/>
                <a:cs typeface="Arial"/>
              </a:rPr>
              <a:t>info, </a:t>
            </a:r>
            <a:r>
              <a:rPr dirty="0" sz="1800" spc="-5" b="1">
                <a:latin typeface="Arial"/>
                <a:cs typeface="Arial"/>
              </a:rPr>
              <a:t>battery</a:t>
            </a:r>
            <a:r>
              <a:rPr dirty="0" sz="1800" spc="-2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life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C3300"/>
              </a:buClr>
              <a:buFont typeface="Arial"/>
              <a:buAutoNum type="arabicParenR" startAt="6"/>
            </a:pPr>
            <a:endParaRPr sz="1600">
              <a:latin typeface="Times New Roman"/>
              <a:cs typeface="Times New Roman"/>
            </a:endParaRPr>
          </a:p>
          <a:p>
            <a:pPr marL="404495" indent="-391795">
              <a:lnSpc>
                <a:spcPct val="100000"/>
              </a:lnSpc>
              <a:buAutoNum type="arabicParenR" startAt="6"/>
              <a:tabLst>
                <a:tab pos="405130" algn="l"/>
              </a:tabLst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Upgrade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CC3300"/>
              </a:buClr>
              <a:buFont typeface="Arial"/>
              <a:buAutoNum type="arabicParenR" startAt="6"/>
            </a:pPr>
            <a:endParaRPr sz="1600">
              <a:latin typeface="Times New Roman"/>
              <a:cs typeface="Times New Roman"/>
            </a:endParaRPr>
          </a:p>
          <a:p>
            <a:pPr marL="404495" indent="-391795">
              <a:lnSpc>
                <a:spcPct val="100000"/>
              </a:lnSpc>
              <a:buAutoNum type="arabicParenR" startAt="6"/>
              <a:tabLst>
                <a:tab pos="405130" algn="l"/>
              </a:tabLst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User Program </a:t>
            </a:r>
            <a:r>
              <a:rPr dirty="0" sz="1800" b="1">
                <a:latin typeface="Arial"/>
                <a:cs typeface="Arial"/>
              </a:rPr>
              <a:t>- </a:t>
            </a:r>
            <a:r>
              <a:rPr dirty="0" sz="1800" spc="5" b="1">
                <a:latin typeface="Arial"/>
                <a:cs typeface="Arial"/>
              </a:rPr>
              <a:t>allows </a:t>
            </a:r>
            <a:r>
              <a:rPr dirty="0" sz="1800" spc="-5" b="1">
                <a:latin typeface="Arial"/>
                <a:cs typeface="Arial"/>
              </a:rPr>
              <a:t>programs </a:t>
            </a:r>
            <a:r>
              <a:rPr dirty="0" sz="1800" b="1">
                <a:latin typeface="Arial"/>
                <a:cs typeface="Arial"/>
              </a:rPr>
              <a:t>to </a:t>
            </a:r>
            <a:r>
              <a:rPr dirty="0" sz="1800" spc="-5" b="1">
                <a:latin typeface="Arial"/>
                <a:cs typeface="Arial"/>
              </a:rPr>
              <a:t>be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uploaded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85480" y="6273800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262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67225" y="4123746"/>
            <a:ext cx="5265420" cy="1130300"/>
          </a:xfrm>
          <a:custGeom>
            <a:avLst/>
            <a:gdLst/>
            <a:ahLst/>
            <a:cxnLst/>
            <a:rect l="l" t="t" r="r" b="b"/>
            <a:pathLst>
              <a:path w="5265420" h="1130300">
                <a:moveTo>
                  <a:pt x="2450652" y="0"/>
                </a:moveTo>
                <a:lnTo>
                  <a:pt x="0" y="823185"/>
                </a:lnTo>
                <a:lnTo>
                  <a:pt x="2806522" y="1129841"/>
                </a:lnTo>
                <a:lnTo>
                  <a:pt x="5265263" y="314780"/>
                </a:lnTo>
                <a:lnTo>
                  <a:pt x="2450652" y="0"/>
                </a:lnTo>
                <a:close/>
              </a:path>
            </a:pathLst>
          </a:custGeom>
          <a:solidFill>
            <a:srgbClr val="FCF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067225" y="4123745"/>
            <a:ext cx="5265420" cy="1130300"/>
          </a:xfrm>
          <a:custGeom>
            <a:avLst/>
            <a:gdLst/>
            <a:ahLst/>
            <a:cxnLst/>
            <a:rect l="l" t="t" r="r" b="b"/>
            <a:pathLst>
              <a:path w="5265420" h="1130300">
                <a:moveTo>
                  <a:pt x="2806522" y="1129842"/>
                </a:moveTo>
                <a:lnTo>
                  <a:pt x="0" y="823185"/>
                </a:lnTo>
                <a:lnTo>
                  <a:pt x="2450652" y="0"/>
                </a:lnTo>
                <a:lnTo>
                  <a:pt x="5265263" y="314780"/>
                </a:lnTo>
                <a:lnTo>
                  <a:pt x="2806522" y="1129842"/>
                </a:lnTo>
              </a:path>
            </a:pathLst>
          </a:custGeom>
          <a:ln w="8070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67225" y="3639551"/>
            <a:ext cx="5257800" cy="1202690"/>
          </a:xfrm>
          <a:custGeom>
            <a:avLst/>
            <a:gdLst/>
            <a:ahLst/>
            <a:cxnLst/>
            <a:rect l="l" t="t" r="r" b="b"/>
            <a:pathLst>
              <a:path w="5257800" h="1202689">
                <a:moveTo>
                  <a:pt x="4189564" y="0"/>
                </a:moveTo>
                <a:lnTo>
                  <a:pt x="4136606" y="405"/>
                </a:lnTo>
                <a:lnTo>
                  <a:pt x="4080912" y="1570"/>
                </a:lnTo>
                <a:lnTo>
                  <a:pt x="4023105" y="3414"/>
                </a:lnTo>
                <a:lnTo>
                  <a:pt x="3903637" y="8828"/>
                </a:lnTo>
                <a:lnTo>
                  <a:pt x="3783182" y="16016"/>
                </a:lnTo>
                <a:lnTo>
                  <a:pt x="3611537" y="28744"/>
                </a:lnTo>
                <a:lnTo>
                  <a:pt x="3465672" y="41916"/>
                </a:lnTo>
                <a:lnTo>
                  <a:pt x="3391048" y="49892"/>
                </a:lnTo>
                <a:lnTo>
                  <a:pt x="2937727" y="111605"/>
                </a:lnTo>
                <a:lnTo>
                  <a:pt x="2848984" y="122309"/>
                </a:lnTo>
                <a:lnTo>
                  <a:pt x="2812364" y="125980"/>
                </a:lnTo>
                <a:lnTo>
                  <a:pt x="2781809" y="128306"/>
                </a:lnTo>
                <a:lnTo>
                  <a:pt x="2757995" y="129118"/>
                </a:lnTo>
                <a:lnTo>
                  <a:pt x="2709955" y="131277"/>
                </a:lnTo>
                <a:lnTo>
                  <a:pt x="2492501" y="135926"/>
                </a:lnTo>
                <a:lnTo>
                  <a:pt x="2437472" y="138085"/>
                </a:lnTo>
                <a:lnTo>
                  <a:pt x="2384439" y="141439"/>
                </a:lnTo>
                <a:lnTo>
                  <a:pt x="2334536" y="146387"/>
                </a:lnTo>
                <a:lnTo>
                  <a:pt x="2288893" y="153328"/>
                </a:lnTo>
                <a:lnTo>
                  <a:pt x="2242330" y="162108"/>
                </a:lnTo>
                <a:lnTo>
                  <a:pt x="2194943" y="169339"/>
                </a:lnTo>
                <a:lnTo>
                  <a:pt x="2146876" y="175407"/>
                </a:lnTo>
                <a:lnTo>
                  <a:pt x="1950727" y="195808"/>
                </a:lnTo>
                <a:lnTo>
                  <a:pt x="1901447" y="201877"/>
                </a:lnTo>
                <a:lnTo>
                  <a:pt x="1852361" y="209107"/>
                </a:lnTo>
                <a:lnTo>
                  <a:pt x="1803615" y="217887"/>
                </a:lnTo>
                <a:lnTo>
                  <a:pt x="1431569" y="274377"/>
                </a:lnTo>
                <a:lnTo>
                  <a:pt x="1390595" y="281166"/>
                </a:lnTo>
                <a:lnTo>
                  <a:pt x="1348621" y="289938"/>
                </a:lnTo>
                <a:lnTo>
                  <a:pt x="1305746" y="300586"/>
                </a:lnTo>
                <a:lnTo>
                  <a:pt x="1262068" y="313007"/>
                </a:lnTo>
                <a:lnTo>
                  <a:pt x="1217689" y="327096"/>
                </a:lnTo>
                <a:lnTo>
                  <a:pt x="1172707" y="342749"/>
                </a:lnTo>
                <a:lnTo>
                  <a:pt x="1127222" y="359860"/>
                </a:lnTo>
                <a:lnTo>
                  <a:pt x="1081333" y="378326"/>
                </a:lnTo>
                <a:lnTo>
                  <a:pt x="1035141" y="398041"/>
                </a:lnTo>
                <a:lnTo>
                  <a:pt x="988744" y="418902"/>
                </a:lnTo>
                <a:lnTo>
                  <a:pt x="942242" y="440804"/>
                </a:lnTo>
                <a:lnTo>
                  <a:pt x="895735" y="463641"/>
                </a:lnTo>
                <a:lnTo>
                  <a:pt x="849323" y="487311"/>
                </a:lnTo>
                <a:lnTo>
                  <a:pt x="803104" y="511708"/>
                </a:lnTo>
                <a:lnTo>
                  <a:pt x="757179" y="536727"/>
                </a:lnTo>
                <a:lnTo>
                  <a:pt x="711647" y="562265"/>
                </a:lnTo>
                <a:lnTo>
                  <a:pt x="666607" y="588216"/>
                </a:lnTo>
                <a:lnTo>
                  <a:pt x="622159" y="614476"/>
                </a:lnTo>
                <a:lnTo>
                  <a:pt x="578404" y="640941"/>
                </a:lnTo>
                <a:lnTo>
                  <a:pt x="535439" y="667506"/>
                </a:lnTo>
                <a:lnTo>
                  <a:pt x="493365" y="694066"/>
                </a:lnTo>
                <a:lnTo>
                  <a:pt x="437940" y="726582"/>
                </a:lnTo>
                <a:lnTo>
                  <a:pt x="382443" y="754114"/>
                </a:lnTo>
                <a:lnTo>
                  <a:pt x="327601" y="777281"/>
                </a:lnTo>
                <a:lnTo>
                  <a:pt x="274146" y="796701"/>
                </a:lnTo>
                <a:lnTo>
                  <a:pt x="222804" y="812993"/>
                </a:lnTo>
                <a:lnTo>
                  <a:pt x="174307" y="826774"/>
                </a:lnTo>
                <a:lnTo>
                  <a:pt x="88760" y="849280"/>
                </a:lnTo>
                <a:lnTo>
                  <a:pt x="53170" y="859242"/>
                </a:lnTo>
                <a:lnTo>
                  <a:pt x="23340" y="869167"/>
                </a:lnTo>
                <a:lnTo>
                  <a:pt x="0" y="879674"/>
                </a:lnTo>
                <a:lnTo>
                  <a:pt x="2806522" y="1202471"/>
                </a:lnTo>
                <a:lnTo>
                  <a:pt x="5257175" y="379286"/>
                </a:lnTo>
                <a:lnTo>
                  <a:pt x="5192072" y="372159"/>
                </a:lnTo>
                <a:lnTo>
                  <a:pt x="5130549" y="362556"/>
                </a:lnTo>
                <a:lnTo>
                  <a:pt x="5072384" y="350713"/>
                </a:lnTo>
                <a:lnTo>
                  <a:pt x="5017353" y="336864"/>
                </a:lnTo>
                <a:lnTo>
                  <a:pt x="4965232" y="321247"/>
                </a:lnTo>
                <a:lnTo>
                  <a:pt x="4915797" y="304095"/>
                </a:lnTo>
                <a:lnTo>
                  <a:pt x="4868825" y="285645"/>
                </a:lnTo>
                <a:lnTo>
                  <a:pt x="4824093" y="266132"/>
                </a:lnTo>
                <a:lnTo>
                  <a:pt x="4781376" y="245792"/>
                </a:lnTo>
                <a:lnTo>
                  <a:pt x="4740451" y="224860"/>
                </a:lnTo>
                <a:lnTo>
                  <a:pt x="4701095" y="203571"/>
                </a:lnTo>
                <a:lnTo>
                  <a:pt x="4663083" y="182162"/>
                </a:lnTo>
                <a:lnTo>
                  <a:pt x="4554881" y="119563"/>
                </a:lnTo>
                <a:lnTo>
                  <a:pt x="4520012" y="100026"/>
                </a:lnTo>
                <a:lnTo>
                  <a:pt x="4485371" y="81545"/>
                </a:lnTo>
                <a:lnTo>
                  <a:pt x="4450732" y="64356"/>
                </a:lnTo>
                <a:lnTo>
                  <a:pt x="4415873" y="48695"/>
                </a:lnTo>
                <a:lnTo>
                  <a:pt x="4344598" y="22898"/>
                </a:lnTo>
                <a:lnTo>
                  <a:pt x="4307736" y="13233"/>
                </a:lnTo>
                <a:lnTo>
                  <a:pt x="4269758" y="6038"/>
                </a:lnTo>
                <a:lnTo>
                  <a:pt x="4230442" y="1548"/>
                </a:lnTo>
                <a:lnTo>
                  <a:pt x="4189564" y="0"/>
                </a:lnTo>
                <a:close/>
              </a:path>
            </a:pathLst>
          </a:custGeom>
          <a:solidFill>
            <a:srgbClr val="0090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67225" y="3639551"/>
            <a:ext cx="5257800" cy="1202690"/>
          </a:xfrm>
          <a:custGeom>
            <a:avLst/>
            <a:gdLst/>
            <a:ahLst/>
            <a:cxnLst/>
            <a:rect l="l" t="t" r="r" b="b"/>
            <a:pathLst>
              <a:path w="5257800" h="1202689">
                <a:moveTo>
                  <a:pt x="5257175" y="379286"/>
                </a:moveTo>
                <a:lnTo>
                  <a:pt x="5192071" y="372159"/>
                </a:lnTo>
                <a:lnTo>
                  <a:pt x="5130549" y="362556"/>
                </a:lnTo>
                <a:lnTo>
                  <a:pt x="5072384" y="350713"/>
                </a:lnTo>
                <a:lnTo>
                  <a:pt x="5017353" y="336864"/>
                </a:lnTo>
                <a:lnTo>
                  <a:pt x="4965232" y="321247"/>
                </a:lnTo>
                <a:lnTo>
                  <a:pt x="4915797" y="304095"/>
                </a:lnTo>
                <a:lnTo>
                  <a:pt x="4868825" y="285645"/>
                </a:lnTo>
                <a:lnTo>
                  <a:pt x="4824093" y="266132"/>
                </a:lnTo>
                <a:lnTo>
                  <a:pt x="4781376" y="245792"/>
                </a:lnTo>
                <a:lnTo>
                  <a:pt x="4740451" y="224860"/>
                </a:lnTo>
                <a:lnTo>
                  <a:pt x="4701095" y="203571"/>
                </a:lnTo>
                <a:lnTo>
                  <a:pt x="4663083" y="182162"/>
                </a:lnTo>
                <a:lnTo>
                  <a:pt x="4626193" y="160867"/>
                </a:lnTo>
                <a:lnTo>
                  <a:pt x="4590200" y="139922"/>
                </a:lnTo>
                <a:lnTo>
                  <a:pt x="4554881" y="119563"/>
                </a:lnTo>
                <a:lnTo>
                  <a:pt x="4520012" y="100026"/>
                </a:lnTo>
                <a:lnTo>
                  <a:pt x="4485370" y="81545"/>
                </a:lnTo>
                <a:lnTo>
                  <a:pt x="4450732" y="64356"/>
                </a:lnTo>
                <a:lnTo>
                  <a:pt x="4415872" y="48695"/>
                </a:lnTo>
                <a:lnTo>
                  <a:pt x="4344598" y="22898"/>
                </a:lnTo>
                <a:lnTo>
                  <a:pt x="4307735" y="13233"/>
                </a:lnTo>
                <a:lnTo>
                  <a:pt x="4269758" y="6038"/>
                </a:lnTo>
                <a:lnTo>
                  <a:pt x="4230442" y="1548"/>
                </a:lnTo>
                <a:lnTo>
                  <a:pt x="4189564" y="0"/>
                </a:lnTo>
                <a:lnTo>
                  <a:pt x="4136606" y="405"/>
                </a:lnTo>
                <a:lnTo>
                  <a:pt x="4080912" y="1570"/>
                </a:lnTo>
                <a:lnTo>
                  <a:pt x="4023105" y="3414"/>
                </a:lnTo>
                <a:lnTo>
                  <a:pt x="3963805" y="5860"/>
                </a:lnTo>
                <a:lnTo>
                  <a:pt x="3903637" y="8828"/>
                </a:lnTo>
                <a:lnTo>
                  <a:pt x="3843222" y="12240"/>
                </a:lnTo>
                <a:lnTo>
                  <a:pt x="3783182" y="16016"/>
                </a:lnTo>
                <a:lnTo>
                  <a:pt x="3724140" y="20078"/>
                </a:lnTo>
                <a:lnTo>
                  <a:pt x="3666717" y="24347"/>
                </a:lnTo>
                <a:lnTo>
                  <a:pt x="3611537" y="28744"/>
                </a:lnTo>
                <a:lnTo>
                  <a:pt x="3559221" y="33191"/>
                </a:lnTo>
                <a:lnTo>
                  <a:pt x="3510392" y="37608"/>
                </a:lnTo>
                <a:lnTo>
                  <a:pt x="3465672" y="41916"/>
                </a:lnTo>
                <a:lnTo>
                  <a:pt x="3425683" y="46037"/>
                </a:lnTo>
                <a:lnTo>
                  <a:pt x="3362389" y="53403"/>
                </a:lnTo>
                <a:lnTo>
                  <a:pt x="3340328" y="56489"/>
                </a:lnTo>
                <a:lnTo>
                  <a:pt x="3279443" y="64699"/>
                </a:lnTo>
                <a:lnTo>
                  <a:pt x="3218559" y="73077"/>
                </a:lnTo>
                <a:lnTo>
                  <a:pt x="3158349" y="81455"/>
                </a:lnTo>
                <a:lnTo>
                  <a:pt x="3099486" y="89665"/>
                </a:lnTo>
                <a:lnTo>
                  <a:pt x="3042646" y="97539"/>
                </a:lnTo>
                <a:lnTo>
                  <a:pt x="2988501" y="104908"/>
                </a:lnTo>
                <a:lnTo>
                  <a:pt x="2937727" y="111605"/>
                </a:lnTo>
                <a:lnTo>
                  <a:pt x="2890997" y="117462"/>
                </a:lnTo>
                <a:lnTo>
                  <a:pt x="2848984" y="122309"/>
                </a:lnTo>
                <a:lnTo>
                  <a:pt x="2781809" y="128306"/>
                </a:lnTo>
                <a:lnTo>
                  <a:pt x="2757994" y="129118"/>
                </a:lnTo>
                <a:lnTo>
                  <a:pt x="2709955" y="131277"/>
                </a:lnTo>
                <a:lnTo>
                  <a:pt x="2658254" y="132638"/>
                </a:lnTo>
                <a:lnTo>
                  <a:pt x="2604024" y="133601"/>
                </a:lnTo>
                <a:lnTo>
                  <a:pt x="2548395" y="134565"/>
                </a:lnTo>
                <a:lnTo>
                  <a:pt x="2492501" y="135926"/>
                </a:lnTo>
                <a:lnTo>
                  <a:pt x="2437472" y="138085"/>
                </a:lnTo>
                <a:lnTo>
                  <a:pt x="2384439" y="141439"/>
                </a:lnTo>
                <a:lnTo>
                  <a:pt x="2334536" y="146387"/>
                </a:lnTo>
                <a:lnTo>
                  <a:pt x="2288893" y="153328"/>
                </a:lnTo>
                <a:lnTo>
                  <a:pt x="2242330" y="162108"/>
                </a:lnTo>
                <a:lnTo>
                  <a:pt x="2194943" y="169339"/>
                </a:lnTo>
                <a:lnTo>
                  <a:pt x="2146876" y="175407"/>
                </a:lnTo>
                <a:lnTo>
                  <a:pt x="2098276" y="180701"/>
                </a:lnTo>
                <a:lnTo>
                  <a:pt x="2049287" y="185608"/>
                </a:lnTo>
                <a:lnTo>
                  <a:pt x="2000055" y="190514"/>
                </a:lnTo>
                <a:lnTo>
                  <a:pt x="1950727" y="195808"/>
                </a:lnTo>
                <a:lnTo>
                  <a:pt x="1901447" y="201877"/>
                </a:lnTo>
                <a:lnTo>
                  <a:pt x="1852361" y="209107"/>
                </a:lnTo>
                <a:lnTo>
                  <a:pt x="1803615" y="217887"/>
                </a:lnTo>
                <a:lnTo>
                  <a:pt x="1431569" y="274377"/>
                </a:lnTo>
                <a:lnTo>
                  <a:pt x="1390595" y="281166"/>
                </a:lnTo>
                <a:lnTo>
                  <a:pt x="1348621" y="289938"/>
                </a:lnTo>
                <a:lnTo>
                  <a:pt x="1305746" y="300586"/>
                </a:lnTo>
                <a:lnTo>
                  <a:pt x="1262068" y="313007"/>
                </a:lnTo>
                <a:lnTo>
                  <a:pt x="1217689" y="327096"/>
                </a:lnTo>
                <a:lnTo>
                  <a:pt x="1172707" y="342749"/>
                </a:lnTo>
                <a:lnTo>
                  <a:pt x="1127222" y="359860"/>
                </a:lnTo>
                <a:lnTo>
                  <a:pt x="1081333" y="378326"/>
                </a:lnTo>
                <a:lnTo>
                  <a:pt x="1035141" y="398041"/>
                </a:lnTo>
                <a:lnTo>
                  <a:pt x="988744" y="418902"/>
                </a:lnTo>
                <a:lnTo>
                  <a:pt x="942242" y="440804"/>
                </a:lnTo>
                <a:lnTo>
                  <a:pt x="895735" y="463641"/>
                </a:lnTo>
                <a:lnTo>
                  <a:pt x="849323" y="487311"/>
                </a:lnTo>
                <a:lnTo>
                  <a:pt x="803104" y="511708"/>
                </a:lnTo>
                <a:lnTo>
                  <a:pt x="757179" y="536727"/>
                </a:lnTo>
                <a:lnTo>
                  <a:pt x="711647" y="562265"/>
                </a:lnTo>
                <a:lnTo>
                  <a:pt x="666607" y="588216"/>
                </a:lnTo>
                <a:lnTo>
                  <a:pt x="622159" y="614476"/>
                </a:lnTo>
                <a:lnTo>
                  <a:pt x="578404" y="640941"/>
                </a:lnTo>
                <a:lnTo>
                  <a:pt x="535439" y="667506"/>
                </a:lnTo>
                <a:lnTo>
                  <a:pt x="493365" y="694066"/>
                </a:lnTo>
                <a:lnTo>
                  <a:pt x="437940" y="726582"/>
                </a:lnTo>
                <a:lnTo>
                  <a:pt x="382443" y="754114"/>
                </a:lnTo>
                <a:lnTo>
                  <a:pt x="327601" y="777281"/>
                </a:lnTo>
                <a:lnTo>
                  <a:pt x="274146" y="796701"/>
                </a:lnTo>
                <a:lnTo>
                  <a:pt x="222804" y="812993"/>
                </a:lnTo>
                <a:lnTo>
                  <a:pt x="174307" y="826774"/>
                </a:lnTo>
                <a:lnTo>
                  <a:pt x="129383" y="838664"/>
                </a:lnTo>
                <a:lnTo>
                  <a:pt x="88760" y="849280"/>
                </a:lnTo>
                <a:lnTo>
                  <a:pt x="53170" y="859242"/>
                </a:lnTo>
                <a:lnTo>
                  <a:pt x="23340" y="869167"/>
                </a:lnTo>
                <a:lnTo>
                  <a:pt x="0" y="879674"/>
                </a:lnTo>
                <a:lnTo>
                  <a:pt x="2806522" y="1202471"/>
                </a:lnTo>
                <a:lnTo>
                  <a:pt x="5257175" y="379286"/>
                </a:lnTo>
              </a:path>
            </a:pathLst>
          </a:custGeom>
          <a:ln w="8070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34091" y="4511156"/>
            <a:ext cx="0" cy="452120"/>
          </a:xfrm>
          <a:custGeom>
            <a:avLst/>
            <a:gdLst/>
            <a:ahLst/>
            <a:cxnLst/>
            <a:rect l="l" t="t" r="r" b="b"/>
            <a:pathLst>
              <a:path w="0" h="452120">
                <a:moveTo>
                  <a:pt x="0" y="0"/>
                </a:moveTo>
                <a:lnTo>
                  <a:pt x="0" y="451915"/>
                </a:lnTo>
              </a:path>
            </a:pathLst>
          </a:custGeom>
          <a:ln w="8087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61299" y="4938861"/>
            <a:ext cx="113231" cy="32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61299" y="4938861"/>
            <a:ext cx="113664" cy="32384"/>
          </a:xfrm>
          <a:custGeom>
            <a:avLst/>
            <a:gdLst/>
            <a:ahLst/>
            <a:cxnLst/>
            <a:rect l="l" t="t" r="r" b="b"/>
            <a:pathLst>
              <a:path w="113664" h="32385">
                <a:moveTo>
                  <a:pt x="0" y="32279"/>
                </a:moveTo>
                <a:lnTo>
                  <a:pt x="113231" y="32279"/>
                </a:lnTo>
                <a:lnTo>
                  <a:pt x="113231" y="0"/>
                </a:lnTo>
                <a:lnTo>
                  <a:pt x="0" y="0"/>
                </a:lnTo>
                <a:lnTo>
                  <a:pt x="0" y="32279"/>
                </a:lnTo>
                <a:close/>
              </a:path>
            </a:pathLst>
          </a:custGeom>
          <a:ln w="8071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61299" y="4486946"/>
            <a:ext cx="113231" cy="24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61299" y="4486946"/>
            <a:ext cx="113664" cy="24765"/>
          </a:xfrm>
          <a:custGeom>
            <a:avLst/>
            <a:gdLst/>
            <a:ahLst/>
            <a:cxnLst/>
            <a:rect l="l" t="t" r="r" b="b"/>
            <a:pathLst>
              <a:path w="113664" h="24764">
                <a:moveTo>
                  <a:pt x="0" y="24209"/>
                </a:moveTo>
                <a:lnTo>
                  <a:pt x="113231" y="24209"/>
                </a:lnTo>
                <a:lnTo>
                  <a:pt x="113231" y="0"/>
                </a:lnTo>
                <a:lnTo>
                  <a:pt x="0" y="0"/>
                </a:lnTo>
                <a:lnTo>
                  <a:pt x="0" y="24209"/>
                </a:lnTo>
                <a:close/>
              </a:path>
            </a:pathLst>
          </a:custGeom>
          <a:ln w="8070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15642" y="4438526"/>
            <a:ext cx="0" cy="452120"/>
          </a:xfrm>
          <a:custGeom>
            <a:avLst/>
            <a:gdLst/>
            <a:ahLst/>
            <a:cxnLst/>
            <a:rect l="l" t="t" r="r" b="b"/>
            <a:pathLst>
              <a:path w="0" h="452120">
                <a:moveTo>
                  <a:pt x="0" y="0"/>
                </a:moveTo>
                <a:lnTo>
                  <a:pt x="0" y="451915"/>
                </a:lnTo>
              </a:path>
            </a:pathLst>
          </a:custGeom>
          <a:ln w="8087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342850" y="4866232"/>
            <a:ext cx="105143" cy="3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342850" y="4866232"/>
            <a:ext cx="105410" cy="32384"/>
          </a:xfrm>
          <a:custGeom>
            <a:avLst/>
            <a:gdLst/>
            <a:ahLst/>
            <a:cxnLst/>
            <a:rect l="l" t="t" r="r" b="b"/>
            <a:pathLst>
              <a:path w="105410" h="32385">
                <a:moveTo>
                  <a:pt x="0" y="32279"/>
                </a:moveTo>
                <a:lnTo>
                  <a:pt x="105143" y="32279"/>
                </a:lnTo>
                <a:lnTo>
                  <a:pt x="105143" y="0"/>
                </a:lnTo>
                <a:lnTo>
                  <a:pt x="0" y="0"/>
                </a:lnTo>
                <a:lnTo>
                  <a:pt x="0" y="32279"/>
                </a:lnTo>
                <a:close/>
              </a:path>
            </a:pathLst>
          </a:custGeom>
          <a:ln w="8071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342850" y="4414316"/>
            <a:ext cx="105143" cy="242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342850" y="4414316"/>
            <a:ext cx="105410" cy="24765"/>
          </a:xfrm>
          <a:custGeom>
            <a:avLst/>
            <a:gdLst/>
            <a:ahLst/>
            <a:cxnLst/>
            <a:rect l="l" t="t" r="r" b="b"/>
            <a:pathLst>
              <a:path w="105410" h="24764">
                <a:moveTo>
                  <a:pt x="0" y="24209"/>
                </a:moveTo>
                <a:lnTo>
                  <a:pt x="105143" y="24209"/>
                </a:lnTo>
                <a:lnTo>
                  <a:pt x="105143" y="0"/>
                </a:lnTo>
                <a:lnTo>
                  <a:pt x="0" y="0"/>
                </a:lnTo>
                <a:lnTo>
                  <a:pt x="0" y="24209"/>
                </a:lnTo>
                <a:close/>
              </a:path>
            </a:pathLst>
          </a:custGeom>
          <a:ln w="8070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523693" y="4156025"/>
            <a:ext cx="0" cy="452120"/>
          </a:xfrm>
          <a:custGeom>
            <a:avLst/>
            <a:gdLst/>
            <a:ahLst/>
            <a:cxnLst/>
            <a:rect l="l" t="t" r="r" b="b"/>
            <a:pathLst>
              <a:path w="0" h="452120">
                <a:moveTo>
                  <a:pt x="0" y="0"/>
                </a:moveTo>
                <a:lnTo>
                  <a:pt x="0" y="451969"/>
                </a:lnTo>
              </a:path>
            </a:pathLst>
          </a:custGeom>
          <a:ln w="8087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450901" y="4583785"/>
            <a:ext cx="105143" cy="3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450901" y="4583785"/>
            <a:ext cx="105410" cy="32384"/>
          </a:xfrm>
          <a:custGeom>
            <a:avLst/>
            <a:gdLst/>
            <a:ahLst/>
            <a:cxnLst/>
            <a:rect l="l" t="t" r="r" b="b"/>
            <a:pathLst>
              <a:path w="105409" h="32385">
                <a:moveTo>
                  <a:pt x="0" y="32279"/>
                </a:moveTo>
                <a:lnTo>
                  <a:pt x="105143" y="32279"/>
                </a:lnTo>
                <a:lnTo>
                  <a:pt x="105143" y="0"/>
                </a:lnTo>
                <a:lnTo>
                  <a:pt x="0" y="0"/>
                </a:lnTo>
                <a:lnTo>
                  <a:pt x="0" y="32279"/>
                </a:lnTo>
                <a:close/>
              </a:path>
            </a:pathLst>
          </a:custGeom>
          <a:ln w="8071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450901" y="4131816"/>
            <a:ext cx="105143" cy="242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450901" y="4131816"/>
            <a:ext cx="105410" cy="24765"/>
          </a:xfrm>
          <a:custGeom>
            <a:avLst/>
            <a:gdLst/>
            <a:ahLst/>
            <a:cxnLst/>
            <a:rect l="l" t="t" r="r" b="b"/>
            <a:pathLst>
              <a:path w="105409" h="24764">
                <a:moveTo>
                  <a:pt x="0" y="24209"/>
                </a:moveTo>
                <a:lnTo>
                  <a:pt x="105143" y="24209"/>
                </a:lnTo>
                <a:lnTo>
                  <a:pt x="105143" y="0"/>
                </a:lnTo>
                <a:lnTo>
                  <a:pt x="0" y="0"/>
                </a:lnTo>
                <a:lnTo>
                  <a:pt x="0" y="24209"/>
                </a:lnTo>
                <a:close/>
              </a:path>
            </a:pathLst>
          </a:custGeom>
          <a:ln w="8070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822313" y="4753253"/>
            <a:ext cx="169847" cy="1210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008336" y="4793603"/>
            <a:ext cx="250726" cy="1049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275239" y="4801672"/>
            <a:ext cx="40439" cy="9683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339943" y="4793603"/>
            <a:ext cx="121319" cy="14525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477438" y="4809742"/>
            <a:ext cx="72791" cy="1210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806137" y="5172888"/>
            <a:ext cx="169847" cy="12911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992160" y="5213238"/>
            <a:ext cx="242638" cy="11297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250975" y="5213238"/>
            <a:ext cx="24263" cy="1129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323767" y="5229378"/>
            <a:ext cx="145583" cy="12104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485526" y="5237448"/>
            <a:ext cx="72791" cy="12104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614933" y="5253588"/>
            <a:ext cx="56615" cy="11297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687725" y="5253588"/>
            <a:ext cx="105143" cy="12911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41788" y="4051117"/>
            <a:ext cx="0" cy="468630"/>
          </a:xfrm>
          <a:custGeom>
            <a:avLst/>
            <a:gdLst/>
            <a:ahLst/>
            <a:cxnLst/>
            <a:rect l="l" t="t" r="r" b="b"/>
            <a:pathLst>
              <a:path w="0" h="468629">
                <a:moveTo>
                  <a:pt x="0" y="0"/>
                </a:moveTo>
                <a:lnTo>
                  <a:pt x="0" y="468108"/>
                </a:lnTo>
              </a:path>
            </a:pathLst>
          </a:custGeom>
          <a:ln w="24263">
            <a:solidFill>
              <a:srgbClr val="EB3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129656" y="4051117"/>
            <a:ext cx="24765" cy="468630"/>
          </a:xfrm>
          <a:custGeom>
            <a:avLst/>
            <a:gdLst/>
            <a:ahLst/>
            <a:cxnLst/>
            <a:rect l="l" t="t" r="r" b="b"/>
            <a:pathLst>
              <a:path w="24764" h="468629">
                <a:moveTo>
                  <a:pt x="0" y="0"/>
                </a:moveTo>
                <a:lnTo>
                  <a:pt x="24263" y="0"/>
                </a:lnTo>
                <a:lnTo>
                  <a:pt x="24263" y="427759"/>
                </a:lnTo>
                <a:lnTo>
                  <a:pt x="16175" y="468108"/>
                </a:lnTo>
                <a:lnTo>
                  <a:pt x="0" y="427759"/>
                </a:lnTo>
                <a:lnTo>
                  <a:pt x="0" y="0"/>
                </a:lnTo>
              </a:path>
            </a:pathLst>
          </a:custGeom>
          <a:ln w="8087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01355" y="3982518"/>
            <a:ext cx="80865" cy="7263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132563" y="3841299"/>
            <a:ext cx="0" cy="412115"/>
          </a:xfrm>
          <a:custGeom>
            <a:avLst/>
            <a:gdLst/>
            <a:ahLst/>
            <a:cxnLst/>
            <a:rect l="l" t="t" r="r" b="b"/>
            <a:pathLst>
              <a:path w="0" h="412114">
                <a:moveTo>
                  <a:pt x="0" y="0"/>
                </a:moveTo>
                <a:lnTo>
                  <a:pt x="0" y="411565"/>
                </a:lnTo>
              </a:path>
            </a:pathLst>
          </a:custGeom>
          <a:ln w="16175">
            <a:solidFill>
              <a:srgbClr val="EB3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124475" y="3841299"/>
            <a:ext cx="16510" cy="412115"/>
          </a:xfrm>
          <a:custGeom>
            <a:avLst/>
            <a:gdLst/>
            <a:ahLst/>
            <a:cxnLst/>
            <a:rect l="l" t="t" r="r" b="b"/>
            <a:pathLst>
              <a:path w="16510" h="412114">
                <a:moveTo>
                  <a:pt x="0" y="0"/>
                </a:moveTo>
                <a:lnTo>
                  <a:pt x="16175" y="0"/>
                </a:lnTo>
                <a:lnTo>
                  <a:pt x="16175" y="371216"/>
                </a:lnTo>
                <a:lnTo>
                  <a:pt x="8087" y="411565"/>
                </a:lnTo>
                <a:lnTo>
                  <a:pt x="0" y="371216"/>
                </a:lnTo>
                <a:lnTo>
                  <a:pt x="0" y="0"/>
                </a:lnTo>
              </a:path>
            </a:pathLst>
          </a:custGeom>
          <a:ln w="8087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096174" y="3780770"/>
            <a:ext cx="64690" cy="6456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941359" y="3736390"/>
            <a:ext cx="0" cy="379730"/>
          </a:xfrm>
          <a:custGeom>
            <a:avLst/>
            <a:gdLst/>
            <a:ahLst/>
            <a:cxnLst/>
            <a:rect l="l" t="t" r="r" b="b"/>
            <a:pathLst>
              <a:path w="0" h="379729">
                <a:moveTo>
                  <a:pt x="0" y="0"/>
                </a:moveTo>
                <a:lnTo>
                  <a:pt x="0" y="379286"/>
                </a:lnTo>
              </a:path>
            </a:pathLst>
          </a:custGeom>
          <a:ln w="16175">
            <a:solidFill>
              <a:srgbClr val="EB3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933271" y="3736390"/>
            <a:ext cx="16510" cy="379730"/>
          </a:xfrm>
          <a:custGeom>
            <a:avLst/>
            <a:gdLst/>
            <a:ahLst/>
            <a:cxnLst/>
            <a:rect l="l" t="t" r="r" b="b"/>
            <a:pathLst>
              <a:path w="16510" h="379729">
                <a:moveTo>
                  <a:pt x="0" y="0"/>
                </a:moveTo>
                <a:lnTo>
                  <a:pt x="16175" y="0"/>
                </a:lnTo>
                <a:lnTo>
                  <a:pt x="16175" y="347006"/>
                </a:lnTo>
                <a:lnTo>
                  <a:pt x="8087" y="379286"/>
                </a:lnTo>
                <a:lnTo>
                  <a:pt x="0" y="347006"/>
                </a:lnTo>
                <a:lnTo>
                  <a:pt x="0" y="0"/>
                </a:lnTo>
              </a:path>
            </a:pathLst>
          </a:custGeom>
          <a:ln w="8087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917095" y="3687970"/>
            <a:ext cx="40640" cy="32384"/>
          </a:xfrm>
          <a:custGeom>
            <a:avLst/>
            <a:gdLst/>
            <a:ahLst/>
            <a:cxnLst/>
            <a:rect l="l" t="t" r="r" b="b"/>
            <a:pathLst>
              <a:path w="40639" h="32385">
                <a:moveTo>
                  <a:pt x="32351" y="0"/>
                </a:moveTo>
                <a:lnTo>
                  <a:pt x="24263" y="0"/>
                </a:lnTo>
                <a:lnTo>
                  <a:pt x="13648" y="1387"/>
                </a:lnTo>
                <a:lnTo>
                  <a:pt x="6065" y="5043"/>
                </a:lnTo>
                <a:lnTo>
                  <a:pt x="1516" y="10213"/>
                </a:lnTo>
                <a:lnTo>
                  <a:pt x="0" y="16139"/>
                </a:lnTo>
                <a:lnTo>
                  <a:pt x="1516" y="22066"/>
                </a:lnTo>
                <a:lnTo>
                  <a:pt x="6065" y="27235"/>
                </a:lnTo>
                <a:lnTo>
                  <a:pt x="13648" y="30892"/>
                </a:lnTo>
                <a:lnTo>
                  <a:pt x="24263" y="32279"/>
                </a:lnTo>
                <a:lnTo>
                  <a:pt x="32351" y="32279"/>
                </a:lnTo>
                <a:lnTo>
                  <a:pt x="40439" y="24209"/>
                </a:lnTo>
                <a:lnTo>
                  <a:pt x="40439" y="8069"/>
                </a:lnTo>
                <a:lnTo>
                  <a:pt x="32351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917095" y="3687970"/>
            <a:ext cx="40640" cy="32384"/>
          </a:xfrm>
          <a:custGeom>
            <a:avLst/>
            <a:gdLst/>
            <a:ahLst/>
            <a:cxnLst/>
            <a:rect l="l" t="t" r="r" b="b"/>
            <a:pathLst>
              <a:path w="40639" h="32385">
                <a:moveTo>
                  <a:pt x="24263" y="32279"/>
                </a:moveTo>
                <a:lnTo>
                  <a:pt x="32351" y="32279"/>
                </a:lnTo>
                <a:lnTo>
                  <a:pt x="40439" y="24209"/>
                </a:lnTo>
                <a:lnTo>
                  <a:pt x="40439" y="16139"/>
                </a:lnTo>
                <a:lnTo>
                  <a:pt x="40439" y="8069"/>
                </a:lnTo>
                <a:lnTo>
                  <a:pt x="32351" y="0"/>
                </a:lnTo>
                <a:lnTo>
                  <a:pt x="24263" y="0"/>
                </a:lnTo>
                <a:lnTo>
                  <a:pt x="13648" y="1387"/>
                </a:lnTo>
                <a:lnTo>
                  <a:pt x="6065" y="5043"/>
                </a:lnTo>
                <a:lnTo>
                  <a:pt x="1516" y="10213"/>
                </a:lnTo>
                <a:lnTo>
                  <a:pt x="0" y="16139"/>
                </a:lnTo>
                <a:lnTo>
                  <a:pt x="1516" y="22066"/>
                </a:lnTo>
                <a:lnTo>
                  <a:pt x="6065" y="27235"/>
                </a:lnTo>
                <a:lnTo>
                  <a:pt x="13648" y="30892"/>
                </a:lnTo>
                <a:lnTo>
                  <a:pt x="24263" y="32279"/>
                </a:lnTo>
              </a:path>
            </a:pathLst>
          </a:custGeom>
          <a:ln w="8076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909007" y="3704110"/>
            <a:ext cx="57150" cy="32384"/>
          </a:xfrm>
          <a:custGeom>
            <a:avLst/>
            <a:gdLst/>
            <a:ahLst/>
            <a:cxnLst/>
            <a:rect l="l" t="t" r="r" b="b"/>
            <a:pathLst>
              <a:path w="57150" h="32385">
                <a:moveTo>
                  <a:pt x="0" y="0"/>
                </a:moveTo>
                <a:lnTo>
                  <a:pt x="8087" y="0"/>
                </a:lnTo>
                <a:lnTo>
                  <a:pt x="9604" y="5926"/>
                </a:lnTo>
                <a:lnTo>
                  <a:pt x="14153" y="11096"/>
                </a:lnTo>
                <a:lnTo>
                  <a:pt x="21736" y="14752"/>
                </a:lnTo>
                <a:lnTo>
                  <a:pt x="32351" y="16139"/>
                </a:lnTo>
                <a:lnTo>
                  <a:pt x="40439" y="16139"/>
                </a:lnTo>
                <a:lnTo>
                  <a:pt x="48527" y="8069"/>
                </a:lnTo>
                <a:lnTo>
                  <a:pt x="48527" y="0"/>
                </a:lnTo>
                <a:lnTo>
                  <a:pt x="56615" y="0"/>
                </a:lnTo>
                <a:lnTo>
                  <a:pt x="40439" y="32279"/>
                </a:lnTo>
                <a:lnTo>
                  <a:pt x="24263" y="32279"/>
                </a:lnTo>
                <a:lnTo>
                  <a:pt x="0" y="0"/>
                </a:lnTo>
              </a:path>
            </a:pathLst>
          </a:custGeom>
          <a:ln w="8074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671549" y="3470083"/>
            <a:ext cx="0" cy="363220"/>
          </a:xfrm>
          <a:custGeom>
            <a:avLst/>
            <a:gdLst/>
            <a:ahLst/>
            <a:cxnLst/>
            <a:rect l="l" t="t" r="r" b="b"/>
            <a:pathLst>
              <a:path w="0" h="363220">
                <a:moveTo>
                  <a:pt x="0" y="0"/>
                </a:moveTo>
                <a:lnTo>
                  <a:pt x="0" y="363146"/>
                </a:lnTo>
              </a:path>
            </a:pathLst>
          </a:custGeom>
          <a:ln w="16175">
            <a:solidFill>
              <a:srgbClr val="FCF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663461" y="3470083"/>
            <a:ext cx="16510" cy="363220"/>
          </a:xfrm>
          <a:custGeom>
            <a:avLst/>
            <a:gdLst/>
            <a:ahLst/>
            <a:cxnLst/>
            <a:rect l="l" t="t" r="r" b="b"/>
            <a:pathLst>
              <a:path w="16510" h="363220">
                <a:moveTo>
                  <a:pt x="0" y="0"/>
                </a:moveTo>
                <a:lnTo>
                  <a:pt x="16175" y="0"/>
                </a:lnTo>
                <a:lnTo>
                  <a:pt x="16175" y="330866"/>
                </a:lnTo>
                <a:lnTo>
                  <a:pt x="8087" y="363146"/>
                </a:lnTo>
                <a:lnTo>
                  <a:pt x="0" y="330866"/>
                </a:lnTo>
                <a:lnTo>
                  <a:pt x="0" y="0"/>
                </a:lnTo>
              </a:path>
            </a:pathLst>
          </a:custGeom>
          <a:ln w="8087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542142" y="3462013"/>
            <a:ext cx="113664" cy="355600"/>
          </a:xfrm>
          <a:custGeom>
            <a:avLst/>
            <a:gdLst/>
            <a:ahLst/>
            <a:cxnLst/>
            <a:rect l="l" t="t" r="r" b="b"/>
            <a:pathLst>
              <a:path w="113664" h="355600">
                <a:moveTo>
                  <a:pt x="88967" y="0"/>
                </a:moveTo>
                <a:lnTo>
                  <a:pt x="0" y="322796"/>
                </a:lnTo>
                <a:lnTo>
                  <a:pt x="0" y="355076"/>
                </a:lnTo>
                <a:lnTo>
                  <a:pt x="16175" y="330866"/>
                </a:lnTo>
                <a:lnTo>
                  <a:pt x="113231" y="8069"/>
                </a:lnTo>
                <a:lnTo>
                  <a:pt x="88967" y="0"/>
                </a:lnTo>
                <a:close/>
              </a:path>
            </a:pathLst>
          </a:custGeom>
          <a:solidFill>
            <a:srgbClr val="FCF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542142" y="3462013"/>
            <a:ext cx="113664" cy="355600"/>
          </a:xfrm>
          <a:custGeom>
            <a:avLst/>
            <a:gdLst/>
            <a:ahLst/>
            <a:cxnLst/>
            <a:rect l="l" t="t" r="r" b="b"/>
            <a:pathLst>
              <a:path w="113664" h="355600">
                <a:moveTo>
                  <a:pt x="88967" y="0"/>
                </a:moveTo>
                <a:lnTo>
                  <a:pt x="113231" y="8069"/>
                </a:lnTo>
                <a:lnTo>
                  <a:pt x="16175" y="330866"/>
                </a:lnTo>
                <a:lnTo>
                  <a:pt x="0" y="355076"/>
                </a:lnTo>
                <a:lnTo>
                  <a:pt x="0" y="322796"/>
                </a:lnTo>
                <a:lnTo>
                  <a:pt x="88967" y="0"/>
                </a:lnTo>
              </a:path>
            </a:pathLst>
          </a:custGeom>
          <a:ln w="8086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687725" y="3462013"/>
            <a:ext cx="129539" cy="339090"/>
          </a:xfrm>
          <a:custGeom>
            <a:avLst/>
            <a:gdLst/>
            <a:ahLst/>
            <a:cxnLst/>
            <a:rect l="l" t="t" r="r" b="b"/>
            <a:pathLst>
              <a:path w="129539" h="339089">
                <a:moveTo>
                  <a:pt x="16175" y="0"/>
                </a:moveTo>
                <a:lnTo>
                  <a:pt x="0" y="8069"/>
                </a:lnTo>
                <a:lnTo>
                  <a:pt x="113231" y="314726"/>
                </a:lnTo>
                <a:lnTo>
                  <a:pt x="129407" y="338936"/>
                </a:lnTo>
                <a:lnTo>
                  <a:pt x="129407" y="306656"/>
                </a:lnTo>
                <a:lnTo>
                  <a:pt x="16175" y="0"/>
                </a:lnTo>
                <a:close/>
              </a:path>
            </a:pathLst>
          </a:custGeom>
          <a:solidFill>
            <a:srgbClr val="FCF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687725" y="3462013"/>
            <a:ext cx="129539" cy="339090"/>
          </a:xfrm>
          <a:custGeom>
            <a:avLst/>
            <a:gdLst/>
            <a:ahLst/>
            <a:cxnLst/>
            <a:rect l="l" t="t" r="r" b="b"/>
            <a:pathLst>
              <a:path w="129539" h="339089">
                <a:moveTo>
                  <a:pt x="0" y="8069"/>
                </a:moveTo>
                <a:lnTo>
                  <a:pt x="16175" y="0"/>
                </a:lnTo>
                <a:lnTo>
                  <a:pt x="129407" y="306656"/>
                </a:lnTo>
                <a:lnTo>
                  <a:pt x="129407" y="338936"/>
                </a:lnTo>
                <a:lnTo>
                  <a:pt x="113231" y="314726"/>
                </a:lnTo>
                <a:lnTo>
                  <a:pt x="0" y="8069"/>
                </a:lnTo>
              </a:path>
            </a:pathLst>
          </a:custGeom>
          <a:ln w="8085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627072" y="3300614"/>
            <a:ext cx="80867" cy="18157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293688" y="3296572"/>
            <a:ext cx="4715281" cy="145668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1555496" y="5306059"/>
            <a:ext cx="6537325" cy="12331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  <a:tabLst>
                <a:tab pos="4124960" algn="l"/>
              </a:tabLst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2) </a:t>
            </a:r>
            <a:r>
              <a:rPr dirty="0" sz="1800" spc="-20" b="1">
                <a:solidFill>
                  <a:srgbClr val="CC3300"/>
                </a:solidFill>
                <a:latin typeface="Arial"/>
                <a:cs typeface="Arial"/>
              </a:rPr>
              <a:t>Traverse </a:t>
            </a:r>
            <a:r>
              <a:rPr dirty="0" sz="1800" spc="-10" b="1">
                <a:solidFill>
                  <a:srgbClr val="CC3300"/>
                </a:solidFill>
                <a:latin typeface="Arial"/>
                <a:cs typeface="Arial"/>
              </a:rPr>
              <a:t>Adjustment </a:t>
            </a:r>
            <a:r>
              <a:rPr dirty="0" sz="1800" b="1">
                <a:latin typeface="Arial"/>
                <a:cs typeface="Arial"/>
              </a:rPr>
              <a:t>- </a:t>
            </a:r>
            <a:r>
              <a:rPr dirty="0" sz="1800" spc="5" b="1">
                <a:latin typeface="Arial"/>
                <a:cs typeface="Arial"/>
              </a:rPr>
              <a:t>allows </a:t>
            </a:r>
            <a:r>
              <a:rPr dirty="0" sz="1800" spc="-5" b="1">
                <a:latin typeface="Arial"/>
                <a:cs typeface="Arial"/>
              </a:rPr>
              <a:t>series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stations used as  </a:t>
            </a:r>
            <a:r>
              <a:rPr dirty="0" sz="1800" spc="-10" b="1">
                <a:latin typeface="Arial"/>
                <a:cs typeface="Arial"/>
              </a:rPr>
              <a:t>traverse </a:t>
            </a:r>
            <a:r>
              <a:rPr dirty="0" sz="1800" b="1">
                <a:latin typeface="Arial"/>
                <a:cs typeface="Arial"/>
              </a:rPr>
              <a:t>to </a:t>
            </a:r>
            <a:r>
              <a:rPr dirty="0" sz="1800" spc="-5" b="1">
                <a:latin typeface="Arial"/>
                <a:cs typeface="Arial"/>
              </a:rPr>
              <a:t>be calculated</a:t>
            </a:r>
            <a:r>
              <a:rPr dirty="0" sz="1800" spc="114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for</a:t>
            </a:r>
            <a:r>
              <a:rPr dirty="0" sz="1800" spc="1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closure.	</a:t>
            </a:r>
            <a:r>
              <a:rPr dirty="0" sz="1800" b="1">
                <a:latin typeface="Arial"/>
                <a:cs typeface="Arial"/>
              </a:rPr>
              <a:t>The </a:t>
            </a:r>
            <a:r>
              <a:rPr dirty="0" sz="1800" spc="-5" b="1">
                <a:latin typeface="Arial"/>
                <a:cs typeface="Arial"/>
              </a:rPr>
              <a:t>program can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then  </a:t>
            </a:r>
            <a:r>
              <a:rPr dirty="0" sz="1800" spc="-5" b="1">
                <a:latin typeface="Arial"/>
                <a:cs typeface="Arial"/>
              </a:rPr>
              <a:t>calculate the adjustments required </a:t>
            </a:r>
            <a:r>
              <a:rPr dirty="0" sz="1800" b="1">
                <a:latin typeface="Arial"/>
                <a:cs typeface="Arial"/>
              </a:rPr>
              <a:t>in </a:t>
            </a:r>
            <a:r>
              <a:rPr dirty="0" sz="1800" spc="-5" b="1">
                <a:latin typeface="Arial"/>
                <a:cs typeface="Arial"/>
              </a:rPr>
              <a:t>the stations </a:t>
            </a:r>
            <a:r>
              <a:rPr dirty="0" sz="1800" b="1">
                <a:latin typeface="Arial"/>
                <a:cs typeface="Arial"/>
              </a:rPr>
              <a:t>to </a:t>
            </a:r>
            <a:r>
              <a:rPr dirty="0" sz="1800" spc="-5" b="1">
                <a:latin typeface="Arial"/>
                <a:cs typeface="Arial"/>
              </a:rPr>
              <a:t>ensure  closure.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7.7 </a:t>
            </a:r>
            <a:r>
              <a:rPr dirty="0" spc="-5"/>
              <a:t>Electronic</a:t>
            </a:r>
            <a:r>
              <a:rPr dirty="0" spc="-95"/>
              <a:t> </a:t>
            </a:r>
            <a:r>
              <a:rPr dirty="0"/>
              <a:t>Notebook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763016" y="982200"/>
            <a:ext cx="7581900" cy="2202815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1287145">
              <a:lnSpc>
                <a:spcPct val="100000"/>
              </a:lnSpc>
              <a:spcBef>
                <a:spcPts val="245"/>
              </a:spcBef>
            </a:pPr>
            <a:r>
              <a:rPr dirty="0" sz="2000" spc="-5" b="1">
                <a:solidFill>
                  <a:srgbClr val="800000"/>
                </a:solidFill>
                <a:latin typeface="Arial"/>
                <a:cs typeface="Arial"/>
              </a:rPr>
              <a:t>7.7.2 Survey</a:t>
            </a:r>
            <a:r>
              <a:rPr dirty="0" sz="2000" spc="-25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Menu</a:t>
            </a:r>
            <a:endParaRPr sz="2000">
              <a:latin typeface="Arial"/>
              <a:cs typeface="Arial"/>
            </a:endParaRPr>
          </a:p>
          <a:p>
            <a:pPr marL="12700" marR="127000">
              <a:lnSpc>
                <a:spcPct val="110000"/>
              </a:lnSpc>
              <a:spcBef>
                <a:spcPts val="880"/>
              </a:spcBef>
              <a:buClr>
                <a:srgbClr val="333399"/>
              </a:buClr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 sz="1800" spc="-5" b="1">
                <a:latin typeface="Arial"/>
                <a:cs typeface="Arial"/>
              </a:rPr>
              <a:t>the </a:t>
            </a:r>
            <a:r>
              <a:rPr dirty="0" sz="1800" spc="-10" b="1">
                <a:latin typeface="Arial"/>
                <a:cs typeface="Arial"/>
              </a:rPr>
              <a:t>survey </a:t>
            </a:r>
            <a:r>
              <a:rPr dirty="0" sz="1800" spc="-5" b="1">
                <a:latin typeface="Arial"/>
                <a:cs typeface="Arial"/>
              </a:rPr>
              <a:t>menu consists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a series </a:t>
            </a:r>
            <a:r>
              <a:rPr dirty="0" sz="1800" b="1">
                <a:latin typeface="Arial"/>
                <a:cs typeface="Arial"/>
              </a:rPr>
              <a:t>of sub-menus </a:t>
            </a:r>
            <a:r>
              <a:rPr dirty="0" sz="1800" spc="5" b="1">
                <a:latin typeface="Arial"/>
                <a:cs typeface="Arial"/>
              </a:rPr>
              <a:t>which </a:t>
            </a:r>
            <a:r>
              <a:rPr dirty="0" sz="1800" b="1">
                <a:latin typeface="Arial"/>
                <a:cs typeface="Arial"/>
              </a:rPr>
              <a:t>contain  </a:t>
            </a:r>
            <a:r>
              <a:rPr dirty="0" sz="1800" spc="-5" b="1">
                <a:latin typeface="Arial"/>
                <a:cs typeface="Arial"/>
              </a:rPr>
              <a:t>specific </a:t>
            </a:r>
            <a:r>
              <a:rPr dirty="0" sz="1800" b="1">
                <a:latin typeface="Arial"/>
                <a:cs typeface="Arial"/>
              </a:rPr>
              <a:t>software to </a:t>
            </a:r>
            <a:r>
              <a:rPr dirty="0" sz="1800" spc="-5" b="1">
                <a:latin typeface="Arial"/>
                <a:cs typeface="Arial"/>
              </a:rPr>
              <a:t>use </a:t>
            </a:r>
            <a:r>
              <a:rPr dirty="0" sz="1800" b="1">
                <a:latin typeface="Arial"/>
                <a:cs typeface="Arial"/>
              </a:rPr>
              <a:t>the </a:t>
            </a:r>
            <a:r>
              <a:rPr dirty="0" sz="1800" spc="-5" b="1">
                <a:latin typeface="Arial"/>
                <a:cs typeface="Arial"/>
              </a:rPr>
              <a:t>raw data recorded from the total station  </a:t>
            </a:r>
            <a:r>
              <a:rPr dirty="0" sz="1800" b="1">
                <a:latin typeface="Arial"/>
                <a:cs typeface="Arial"/>
              </a:rPr>
              <a:t>and </a:t>
            </a:r>
            <a:r>
              <a:rPr dirty="0" sz="1800" spc="-5" b="1">
                <a:latin typeface="Arial"/>
                <a:cs typeface="Arial"/>
              </a:rPr>
              <a:t>transform </a:t>
            </a:r>
            <a:r>
              <a:rPr dirty="0" sz="1800" b="1">
                <a:latin typeface="Arial"/>
                <a:cs typeface="Arial"/>
              </a:rPr>
              <a:t>this </a:t>
            </a:r>
            <a:r>
              <a:rPr dirty="0" sz="1800" spc="-5" b="1">
                <a:latin typeface="Arial"/>
                <a:cs typeface="Arial"/>
              </a:rPr>
              <a:t>information </a:t>
            </a:r>
            <a:r>
              <a:rPr dirty="0" sz="1800" b="1">
                <a:latin typeface="Arial"/>
                <a:cs typeface="Arial"/>
              </a:rPr>
              <a:t>into </a:t>
            </a:r>
            <a:r>
              <a:rPr dirty="0" sz="1800" spc="-5" b="1">
                <a:latin typeface="Arial"/>
                <a:cs typeface="Arial"/>
              </a:rPr>
              <a:t>usable </a:t>
            </a:r>
            <a:r>
              <a:rPr dirty="0" sz="1800" spc="-10" b="1">
                <a:latin typeface="Arial"/>
                <a:cs typeface="Arial"/>
              </a:rPr>
              <a:t>survey</a:t>
            </a:r>
            <a:r>
              <a:rPr dirty="0" sz="1800" spc="1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results.</a:t>
            </a:r>
            <a:endParaRPr sz="1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103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 sz="1800" spc="-5" b="1">
                <a:latin typeface="Arial"/>
                <a:cs typeface="Arial"/>
              </a:rPr>
              <a:t>the </a:t>
            </a:r>
            <a:r>
              <a:rPr dirty="0" sz="1800" spc="-10" b="1">
                <a:latin typeface="Arial"/>
                <a:cs typeface="Arial"/>
              </a:rPr>
              <a:t>survey </a:t>
            </a:r>
            <a:r>
              <a:rPr dirty="0" sz="1800" spc="-5" b="1">
                <a:latin typeface="Arial"/>
                <a:cs typeface="Arial"/>
              </a:rPr>
              <a:t>sub-menus </a:t>
            </a:r>
            <a:r>
              <a:rPr dirty="0" sz="1800" b="1">
                <a:latin typeface="Arial"/>
                <a:cs typeface="Arial"/>
              </a:rPr>
              <a:t>in </a:t>
            </a:r>
            <a:r>
              <a:rPr dirty="0" sz="1800" spc="-5" b="1">
                <a:latin typeface="Arial"/>
                <a:cs typeface="Arial"/>
              </a:rPr>
              <a:t>the SDR 33</a:t>
            </a:r>
            <a:r>
              <a:rPr dirty="0" sz="1800" spc="3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are:</a:t>
            </a:r>
            <a:endParaRPr sz="1800">
              <a:latin typeface="Arial"/>
              <a:cs typeface="Arial"/>
            </a:endParaRPr>
          </a:p>
          <a:p>
            <a:pPr lvl="1" marL="996950" indent="-265430">
              <a:lnSpc>
                <a:spcPct val="100000"/>
              </a:lnSpc>
              <a:spcBef>
                <a:spcPts val="1240"/>
              </a:spcBef>
              <a:buAutoNum type="arabicParenR"/>
              <a:tabLst>
                <a:tab pos="997585" algn="l"/>
              </a:tabLst>
            </a:pPr>
            <a:r>
              <a:rPr dirty="0" sz="1800" spc="-15" b="1">
                <a:solidFill>
                  <a:srgbClr val="CC3300"/>
                </a:solidFill>
                <a:latin typeface="Arial"/>
                <a:cs typeface="Arial"/>
              </a:rPr>
              <a:t>Topography </a:t>
            </a:r>
            <a:r>
              <a:rPr dirty="0" sz="1800" b="1">
                <a:latin typeface="Arial"/>
                <a:cs typeface="Arial"/>
              </a:rPr>
              <a:t>- </a:t>
            </a:r>
            <a:r>
              <a:rPr dirty="0" sz="1800" spc="5" b="1">
                <a:latin typeface="Arial"/>
                <a:cs typeface="Arial"/>
              </a:rPr>
              <a:t>allows </a:t>
            </a:r>
            <a:r>
              <a:rPr dirty="0" sz="1800" b="1">
                <a:latin typeface="Arial"/>
                <a:cs typeface="Arial"/>
              </a:rPr>
              <a:t>topography of </a:t>
            </a:r>
            <a:r>
              <a:rPr dirty="0" sz="1800" spc="-5" b="1">
                <a:latin typeface="Arial"/>
                <a:cs typeface="Arial"/>
              </a:rPr>
              <a:t>a region to be</a:t>
            </a:r>
            <a:r>
              <a:rPr dirty="0" sz="1800" spc="-7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measured.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92725" y="1412747"/>
            <a:ext cx="3527425" cy="2116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3016" y="3721353"/>
            <a:ext cx="7809865" cy="629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4) Set Collection, Set </a:t>
            </a:r>
            <a:r>
              <a:rPr dirty="0" sz="1800" spc="-10" b="1">
                <a:solidFill>
                  <a:srgbClr val="CC3300"/>
                </a:solidFill>
                <a:latin typeface="Arial"/>
                <a:cs typeface="Arial"/>
              </a:rPr>
              <a:t>Review </a:t>
            </a:r>
            <a:r>
              <a:rPr dirty="0" sz="1800" spc="-5" b="1">
                <a:latin typeface="Arial"/>
                <a:cs typeface="Arial"/>
              </a:rPr>
              <a:t>- structured method for collecting </a:t>
            </a:r>
            <a:r>
              <a:rPr dirty="0" sz="1800" b="1">
                <a:latin typeface="Arial"/>
                <a:cs typeface="Arial"/>
              </a:rPr>
              <a:t>multiple  </a:t>
            </a:r>
            <a:r>
              <a:rPr dirty="0" sz="1800" spc="-5" b="1">
                <a:latin typeface="Arial"/>
                <a:cs typeface="Arial"/>
              </a:rPr>
              <a:t>sets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information from a</a:t>
            </a:r>
            <a:r>
              <a:rPr dirty="0" sz="1800" spc="1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station.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016" y="5112766"/>
            <a:ext cx="4763135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5) </a:t>
            </a:r>
            <a:r>
              <a:rPr dirty="0" sz="1800" b="1">
                <a:solidFill>
                  <a:srgbClr val="CC3300"/>
                </a:solidFill>
                <a:latin typeface="Arial"/>
                <a:cs typeface="Arial"/>
              </a:rPr>
              <a:t>Building </a:t>
            </a: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Face </a:t>
            </a:r>
            <a:r>
              <a:rPr dirty="0" sz="1800" spc="-10" b="1">
                <a:solidFill>
                  <a:srgbClr val="CC3300"/>
                </a:solidFill>
                <a:latin typeface="Arial"/>
                <a:cs typeface="Arial"/>
              </a:rPr>
              <a:t>Survey </a:t>
            </a:r>
            <a:r>
              <a:rPr dirty="0" sz="1800" b="1">
                <a:latin typeface="Arial"/>
                <a:cs typeface="Arial"/>
              </a:rPr>
              <a:t>- </a:t>
            </a:r>
            <a:r>
              <a:rPr dirty="0" sz="1800" spc="-5" b="1">
                <a:latin typeface="Arial"/>
                <a:cs typeface="Arial"/>
              </a:rPr>
              <a:t>used </a:t>
            </a:r>
            <a:r>
              <a:rPr dirty="0" sz="1800" b="1">
                <a:latin typeface="Arial"/>
                <a:cs typeface="Arial"/>
              </a:rPr>
              <a:t>to </a:t>
            </a:r>
            <a:r>
              <a:rPr dirty="0" sz="1800" spc="-10" b="1">
                <a:latin typeface="Arial"/>
                <a:cs typeface="Arial"/>
              </a:rPr>
              <a:t>survey  </a:t>
            </a:r>
            <a:r>
              <a:rPr dirty="0" sz="1800" spc="-5" b="1">
                <a:latin typeface="Arial"/>
                <a:cs typeface="Arial"/>
              </a:rPr>
              <a:t>details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a </a:t>
            </a:r>
            <a:r>
              <a:rPr dirty="0" sz="1800" b="1">
                <a:latin typeface="Arial"/>
                <a:cs typeface="Arial"/>
              </a:rPr>
              <a:t>building including </a:t>
            </a:r>
            <a:r>
              <a:rPr dirty="0" sz="1800" spc="-5" b="1">
                <a:latin typeface="Arial"/>
                <a:cs typeface="Arial"/>
              </a:rPr>
              <a:t>details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spc="5" b="1">
                <a:latin typeface="Arial"/>
                <a:cs typeface="Arial"/>
              </a:rPr>
              <a:t>where  </a:t>
            </a:r>
            <a:r>
              <a:rPr dirty="0" sz="1800" spc="-5" b="1">
                <a:latin typeface="Arial"/>
                <a:cs typeface="Arial"/>
              </a:rPr>
              <a:t>the prism cannot be</a:t>
            </a:r>
            <a:r>
              <a:rPr dirty="0" sz="180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placed.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67400" y="4267200"/>
            <a:ext cx="2305050" cy="2063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7.7 </a:t>
            </a:r>
            <a:r>
              <a:rPr dirty="0" spc="-5"/>
              <a:t>Electronic</a:t>
            </a:r>
            <a:r>
              <a:rPr dirty="0" spc="-95"/>
              <a:t> </a:t>
            </a:r>
            <a:r>
              <a:rPr dirty="0"/>
              <a:t>Notebook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50"/>
              </a:lnSpc>
            </a:pPr>
            <a:r>
              <a:rPr dirty="0"/>
              <a:t>263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3016" y="1000506"/>
            <a:ext cx="4491990" cy="1936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87145">
              <a:lnSpc>
                <a:spcPct val="100000"/>
              </a:lnSpc>
              <a:spcBef>
                <a:spcPts val="105"/>
              </a:spcBef>
            </a:pPr>
            <a:r>
              <a:rPr dirty="0" sz="2000" spc="-5" b="1">
                <a:solidFill>
                  <a:srgbClr val="800000"/>
                </a:solidFill>
                <a:latin typeface="Arial"/>
                <a:cs typeface="Arial"/>
              </a:rPr>
              <a:t>7.7.2 Survey</a:t>
            </a:r>
            <a:r>
              <a:rPr dirty="0" sz="2000" spc="-30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Menu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3) Resection </a:t>
            </a:r>
            <a:r>
              <a:rPr dirty="0" sz="1800" b="1">
                <a:latin typeface="Arial"/>
                <a:cs typeface="Arial"/>
              </a:rPr>
              <a:t>- </a:t>
            </a:r>
            <a:r>
              <a:rPr dirty="0" sz="1800" spc="-5" b="1">
                <a:latin typeface="Arial"/>
                <a:cs typeface="Arial"/>
              </a:rPr>
              <a:t>calculates the </a:t>
            </a:r>
            <a:r>
              <a:rPr dirty="0" sz="1800" b="1">
                <a:latin typeface="Arial"/>
                <a:cs typeface="Arial"/>
              </a:rPr>
              <a:t>coordinates  </a:t>
            </a:r>
            <a:r>
              <a:rPr dirty="0" sz="1800" spc="-5" b="1">
                <a:latin typeface="Arial"/>
                <a:cs typeface="Arial"/>
              </a:rPr>
              <a:t>of an </a:t>
            </a:r>
            <a:r>
              <a:rPr dirty="0" sz="1800" spc="5" b="1">
                <a:latin typeface="Arial"/>
                <a:cs typeface="Arial"/>
              </a:rPr>
              <a:t>unknown </a:t>
            </a:r>
            <a:r>
              <a:rPr dirty="0" sz="1800" spc="-5" b="1">
                <a:latin typeface="Arial"/>
                <a:cs typeface="Arial"/>
              </a:rPr>
              <a:t>or free station by  </a:t>
            </a:r>
            <a:r>
              <a:rPr dirty="0" sz="1800" spc="-10" b="1">
                <a:latin typeface="Arial"/>
                <a:cs typeface="Arial"/>
              </a:rPr>
              <a:t>observing </a:t>
            </a:r>
            <a:r>
              <a:rPr dirty="0" sz="1800" spc="-5" b="1">
                <a:latin typeface="Arial"/>
                <a:cs typeface="Arial"/>
              </a:rPr>
              <a:t>a </a:t>
            </a:r>
            <a:r>
              <a:rPr dirty="0" sz="1800" b="1">
                <a:latin typeface="Arial"/>
                <a:cs typeface="Arial"/>
              </a:rPr>
              <a:t>number of </a:t>
            </a:r>
            <a:r>
              <a:rPr dirty="0" sz="1800" spc="5" b="1">
                <a:latin typeface="Arial"/>
                <a:cs typeface="Arial"/>
              </a:rPr>
              <a:t>unknown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stations  from the </a:t>
            </a:r>
            <a:r>
              <a:rPr dirty="0" sz="1800" spc="5" b="1">
                <a:latin typeface="Arial"/>
                <a:cs typeface="Arial"/>
              </a:rPr>
              <a:t>unknown</a:t>
            </a:r>
            <a:r>
              <a:rPr dirty="0" sz="1800" spc="-5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point.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6571" y="528320"/>
            <a:ext cx="465074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7.7 </a:t>
            </a:r>
            <a:r>
              <a:rPr dirty="0" spc="-5"/>
              <a:t>Electronic</a:t>
            </a:r>
            <a:r>
              <a:rPr dirty="0" spc="-95"/>
              <a:t> </a:t>
            </a:r>
            <a:r>
              <a:rPr dirty="0"/>
              <a:t>Notebook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50"/>
              </a:lnSpc>
            </a:pPr>
            <a:r>
              <a:rPr dirty="0"/>
              <a:t>264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4478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7.7.2 Survey</a:t>
            </a:r>
            <a:r>
              <a:rPr dirty="0" spc="-25"/>
              <a:t> </a:t>
            </a:r>
            <a:r>
              <a:rPr dirty="0"/>
              <a:t>Menu</a:t>
            </a:r>
          </a:p>
          <a:p>
            <a:pPr marL="355600"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633095" indent="-264795">
              <a:lnSpc>
                <a:spcPct val="100000"/>
              </a:lnSpc>
              <a:buAutoNum type="arabicParenR" startAt="6"/>
              <a:tabLst>
                <a:tab pos="634365" algn="l"/>
              </a:tabLst>
            </a:pPr>
            <a:r>
              <a:rPr dirty="0" sz="1800" spc="-5">
                <a:solidFill>
                  <a:srgbClr val="CC3300"/>
                </a:solidFill>
              </a:rPr>
              <a:t>Collimation </a:t>
            </a:r>
            <a:r>
              <a:rPr dirty="0" sz="1800">
                <a:solidFill>
                  <a:srgbClr val="000000"/>
                </a:solidFill>
              </a:rPr>
              <a:t>- </a:t>
            </a:r>
            <a:r>
              <a:rPr dirty="0" sz="1800" spc="-5">
                <a:solidFill>
                  <a:srgbClr val="000000"/>
                </a:solidFill>
              </a:rPr>
              <a:t>used </a:t>
            </a:r>
            <a:r>
              <a:rPr dirty="0" sz="1800">
                <a:solidFill>
                  <a:srgbClr val="000000"/>
                </a:solidFill>
              </a:rPr>
              <a:t>to </a:t>
            </a:r>
            <a:r>
              <a:rPr dirty="0" sz="1800" spc="-5">
                <a:solidFill>
                  <a:srgbClr val="000000"/>
                </a:solidFill>
              </a:rPr>
              <a:t>measure error </a:t>
            </a:r>
            <a:r>
              <a:rPr dirty="0" sz="1800">
                <a:solidFill>
                  <a:srgbClr val="000000"/>
                </a:solidFill>
              </a:rPr>
              <a:t>in single angle</a:t>
            </a:r>
            <a:r>
              <a:rPr dirty="0" sz="1800" spc="25">
                <a:solidFill>
                  <a:srgbClr val="000000"/>
                </a:solidFill>
              </a:rPr>
              <a:t> </a:t>
            </a:r>
            <a:r>
              <a:rPr dirty="0" sz="1800" spc="-5">
                <a:solidFill>
                  <a:srgbClr val="000000"/>
                </a:solidFill>
              </a:rPr>
              <a:t>measurements.</a:t>
            </a:r>
            <a:endParaRPr sz="1800"/>
          </a:p>
          <a:p>
            <a:pPr marL="355600">
              <a:lnSpc>
                <a:spcPct val="100000"/>
              </a:lnSpc>
              <a:buClr>
                <a:srgbClr val="CC3300"/>
              </a:buClr>
              <a:buFont typeface="Arial"/>
              <a:buAutoNum type="arabicParenR" startAt="6"/>
            </a:pPr>
          </a:p>
          <a:p>
            <a:pPr marL="355600">
              <a:lnSpc>
                <a:spcPct val="100000"/>
              </a:lnSpc>
              <a:spcBef>
                <a:spcPts val="10"/>
              </a:spcBef>
              <a:buClr>
                <a:srgbClr val="CC3300"/>
              </a:buClr>
              <a:buFont typeface="Arial"/>
              <a:buAutoNum type="arabicParenR" startAt="6"/>
            </a:pPr>
            <a:endParaRPr sz="1850">
              <a:latin typeface="Times New Roman"/>
              <a:cs typeface="Times New Roman"/>
            </a:endParaRPr>
          </a:p>
          <a:p>
            <a:pPr marL="368300" marR="5080">
              <a:lnSpc>
                <a:spcPct val="110000"/>
              </a:lnSpc>
              <a:buAutoNum type="arabicParenR" startAt="6"/>
              <a:tabLst>
                <a:tab pos="634365" algn="l"/>
                <a:tab pos="1546860" algn="l"/>
              </a:tabLst>
            </a:pPr>
            <a:r>
              <a:rPr dirty="0" sz="1800" spc="-5">
                <a:solidFill>
                  <a:srgbClr val="CC3300"/>
                </a:solidFill>
              </a:rPr>
              <a:t>Remote </a:t>
            </a:r>
            <a:r>
              <a:rPr dirty="0" sz="1800" spc="-10">
                <a:solidFill>
                  <a:srgbClr val="CC3300"/>
                </a:solidFill>
              </a:rPr>
              <a:t>Elevation </a:t>
            </a:r>
            <a:r>
              <a:rPr dirty="0" sz="1800">
                <a:solidFill>
                  <a:srgbClr val="000000"/>
                </a:solidFill>
              </a:rPr>
              <a:t>- </a:t>
            </a:r>
            <a:r>
              <a:rPr dirty="0" sz="1800" spc="-5">
                <a:solidFill>
                  <a:srgbClr val="000000"/>
                </a:solidFill>
              </a:rPr>
              <a:t>used </a:t>
            </a:r>
            <a:r>
              <a:rPr dirty="0" sz="1800">
                <a:solidFill>
                  <a:srgbClr val="000000"/>
                </a:solidFill>
              </a:rPr>
              <a:t>to </a:t>
            </a:r>
            <a:r>
              <a:rPr dirty="0" sz="1800" spc="-5">
                <a:solidFill>
                  <a:srgbClr val="000000"/>
                </a:solidFill>
              </a:rPr>
              <a:t>measure </a:t>
            </a:r>
            <a:r>
              <a:rPr dirty="0" sz="1800" spc="-10">
                <a:solidFill>
                  <a:srgbClr val="000000"/>
                </a:solidFill>
              </a:rPr>
              <a:t>elevations </a:t>
            </a:r>
            <a:r>
              <a:rPr dirty="0" sz="1800">
                <a:solidFill>
                  <a:srgbClr val="000000"/>
                </a:solidFill>
              </a:rPr>
              <a:t>of points in </a:t>
            </a:r>
            <a:r>
              <a:rPr dirty="0" sz="1800" spc="5">
                <a:solidFill>
                  <a:srgbClr val="000000"/>
                </a:solidFill>
              </a:rPr>
              <a:t>which  </a:t>
            </a:r>
            <a:r>
              <a:rPr dirty="0" sz="1800">
                <a:solidFill>
                  <a:srgbClr val="000000"/>
                </a:solidFill>
              </a:rPr>
              <a:t>the </a:t>
            </a:r>
            <a:r>
              <a:rPr dirty="0" sz="1800" spc="-5">
                <a:solidFill>
                  <a:srgbClr val="000000"/>
                </a:solidFill>
              </a:rPr>
              <a:t>target can’t </a:t>
            </a:r>
            <a:r>
              <a:rPr dirty="0" sz="1800">
                <a:solidFill>
                  <a:srgbClr val="000000"/>
                </a:solidFill>
              </a:rPr>
              <a:t>be </a:t>
            </a:r>
            <a:r>
              <a:rPr dirty="0" sz="1800" spc="-5">
                <a:solidFill>
                  <a:srgbClr val="000000"/>
                </a:solidFill>
              </a:rPr>
              <a:t>placed. </a:t>
            </a:r>
            <a:r>
              <a:rPr dirty="0" sz="1800">
                <a:solidFill>
                  <a:srgbClr val="000000"/>
                </a:solidFill>
              </a:rPr>
              <a:t>(e.g.. Powerline heights, bridge heights).  The </a:t>
            </a:r>
            <a:r>
              <a:rPr dirty="0" sz="1800" spc="-5">
                <a:solidFill>
                  <a:srgbClr val="000000"/>
                </a:solidFill>
              </a:rPr>
              <a:t>prism </a:t>
            </a:r>
            <a:r>
              <a:rPr dirty="0" sz="1800">
                <a:solidFill>
                  <a:srgbClr val="000000"/>
                </a:solidFill>
              </a:rPr>
              <a:t>is </a:t>
            </a:r>
            <a:r>
              <a:rPr dirty="0" sz="1800" spc="-5">
                <a:solidFill>
                  <a:srgbClr val="000000"/>
                </a:solidFill>
              </a:rPr>
              <a:t>placed directly </a:t>
            </a:r>
            <a:r>
              <a:rPr dirty="0" sz="1800">
                <a:solidFill>
                  <a:srgbClr val="000000"/>
                </a:solidFill>
              </a:rPr>
              <a:t>below </a:t>
            </a:r>
            <a:r>
              <a:rPr dirty="0" sz="1800" spc="-5">
                <a:solidFill>
                  <a:srgbClr val="000000"/>
                </a:solidFill>
              </a:rPr>
              <a:t>the object </a:t>
            </a:r>
            <a:r>
              <a:rPr dirty="0" sz="1800">
                <a:solidFill>
                  <a:srgbClr val="000000"/>
                </a:solidFill>
              </a:rPr>
              <a:t>and the slope </a:t>
            </a:r>
            <a:r>
              <a:rPr dirty="0" sz="1800" spc="-5">
                <a:solidFill>
                  <a:srgbClr val="000000"/>
                </a:solidFill>
              </a:rPr>
              <a:t>distance  </a:t>
            </a:r>
            <a:r>
              <a:rPr dirty="0" sz="1800">
                <a:solidFill>
                  <a:srgbClr val="000000"/>
                </a:solidFill>
              </a:rPr>
              <a:t>to the </a:t>
            </a:r>
            <a:r>
              <a:rPr dirty="0" sz="1800" spc="-5">
                <a:solidFill>
                  <a:srgbClr val="000000"/>
                </a:solidFill>
              </a:rPr>
              <a:t>prism </a:t>
            </a:r>
            <a:r>
              <a:rPr dirty="0" sz="1800">
                <a:solidFill>
                  <a:srgbClr val="000000"/>
                </a:solidFill>
              </a:rPr>
              <a:t>is </a:t>
            </a:r>
            <a:r>
              <a:rPr dirty="0" sz="1800" spc="-5">
                <a:solidFill>
                  <a:srgbClr val="000000"/>
                </a:solidFill>
              </a:rPr>
              <a:t>recorded along </a:t>
            </a:r>
            <a:r>
              <a:rPr dirty="0" sz="1800" spc="5">
                <a:solidFill>
                  <a:srgbClr val="000000"/>
                </a:solidFill>
              </a:rPr>
              <a:t>with </a:t>
            </a:r>
            <a:r>
              <a:rPr dirty="0" sz="1800">
                <a:solidFill>
                  <a:srgbClr val="000000"/>
                </a:solidFill>
              </a:rPr>
              <a:t>the </a:t>
            </a:r>
            <a:r>
              <a:rPr dirty="0" sz="1800" spc="-5">
                <a:solidFill>
                  <a:srgbClr val="000000"/>
                </a:solidFill>
              </a:rPr>
              <a:t>angle </a:t>
            </a:r>
            <a:r>
              <a:rPr dirty="0" sz="1800">
                <a:solidFill>
                  <a:srgbClr val="000000"/>
                </a:solidFill>
              </a:rPr>
              <a:t>up to the </a:t>
            </a:r>
            <a:r>
              <a:rPr dirty="0" sz="1800" spc="-5">
                <a:solidFill>
                  <a:srgbClr val="000000"/>
                </a:solidFill>
              </a:rPr>
              <a:t>remote  </a:t>
            </a:r>
            <a:r>
              <a:rPr dirty="0" sz="1800" spc="-10">
                <a:solidFill>
                  <a:srgbClr val="000000"/>
                </a:solidFill>
              </a:rPr>
              <a:t>elevation.	</a:t>
            </a:r>
            <a:r>
              <a:rPr dirty="0" sz="1800" spc="-5">
                <a:solidFill>
                  <a:srgbClr val="000000"/>
                </a:solidFill>
              </a:rPr>
              <a:t>Based </a:t>
            </a:r>
            <a:r>
              <a:rPr dirty="0" sz="1800">
                <a:solidFill>
                  <a:srgbClr val="000000"/>
                </a:solidFill>
              </a:rPr>
              <a:t>on </a:t>
            </a:r>
            <a:r>
              <a:rPr dirty="0" sz="1800" spc="-5">
                <a:solidFill>
                  <a:srgbClr val="000000"/>
                </a:solidFill>
              </a:rPr>
              <a:t>these measurements, the remote </a:t>
            </a:r>
            <a:r>
              <a:rPr dirty="0" sz="1800" spc="-10">
                <a:solidFill>
                  <a:srgbClr val="000000"/>
                </a:solidFill>
              </a:rPr>
              <a:t>elevation </a:t>
            </a:r>
            <a:r>
              <a:rPr dirty="0" sz="1800">
                <a:solidFill>
                  <a:srgbClr val="000000"/>
                </a:solidFill>
              </a:rPr>
              <a:t>point  </a:t>
            </a:r>
            <a:r>
              <a:rPr dirty="0" sz="1800" spc="-5">
                <a:solidFill>
                  <a:srgbClr val="000000"/>
                </a:solidFill>
              </a:rPr>
              <a:t>can be</a:t>
            </a:r>
            <a:r>
              <a:rPr dirty="0" sz="1800">
                <a:solidFill>
                  <a:srgbClr val="000000"/>
                </a:solidFill>
              </a:rPr>
              <a:t> </a:t>
            </a:r>
            <a:r>
              <a:rPr dirty="0" sz="1800" spc="-5">
                <a:solidFill>
                  <a:srgbClr val="000000"/>
                </a:solidFill>
              </a:rPr>
              <a:t>calculated.</a:t>
            </a:r>
            <a:endParaRPr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05171" y="4902283"/>
            <a:ext cx="133985" cy="48260"/>
          </a:xfrm>
          <a:custGeom>
            <a:avLst/>
            <a:gdLst/>
            <a:ahLst/>
            <a:cxnLst/>
            <a:rect l="l" t="t" r="r" b="b"/>
            <a:pathLst>
              <a:path w="133985" h="48260">
                <a:moveTo>
                  <a:pt x="133843" y="0"/>
                </a:moveTo>
                <a:lnTo>
                  <a:pt x="111343" y="7423"/>
                </a:lnTo>
                <a:lnTo>
                  <a:pt x="63943" y="24072"/>
                </a:lnTo>
                <a:lnTo>
                  <a:pt x="15635" y="42017"/>
                </a:lnTo>
                <a:lnTo>
                  <a:pt x="0" y="48123"/>
                </a:lnTo>
                <a:lnTo>
                  <a:pt x="133843" y="0"/>
                </a:lnTo>
                <a:close/>
              </a:path>
            </a:pathLst>
          </a:custGeom>
          <a:solidFill>
            <a:srgbClr val="B7DE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881038" y="4849582"/>
            <a:ext cx="542925" cy="196215"/>
          </a:xfrm>
          <a:custGeom>
            <a:avLst/>
            <a:gdLst/>
            <a:ahLst/>
            <a:cxnLst/>
            <a:rect l="l" t="t" r="r" b="b"/>
            <a:pathLst>
              <a:path w="542925" h="196214">
                <a:moveTo>
                  <a:pt x="542868" y="0"/>
                </a:moveTo>
                <a:lnTo>
                  <a:pt x="474046" y="17483"/>
                </a:lnTo>
                <a:lnTo>
                  <a:pt x="428279" y="30527"/>
                </a:lnTo>
                <a:lnTo>
                  <a:pt x="382150" y="44725"/>
                </a:lnTo>
                <a:lnTo>
                  <a:pt x="335476" y="60124"/>
                </a:lnTo>
                <a:lnTo>
                  <a:pt x="288075" y="76772"/>
                </a:lnTo>
                <a:lnTo>
                  <a:pt x="239768" y="94718"/>
                </a:lnTo>
                <a:lnTo>
                  <a:pt x="190371" y="114008"/>
                </a:lnTo>
                <a:lnTo>
                  <a:pt x="139704" y="134691"/>
                </a:lnTo>
                <a:lnTo>
                  <a:pt x="87585" y="156813"/>
                </a:lnTo>
                <a:lnTo>
                  <a:pt x="33833" y="180424"/>
                </a:lnTo>
                <a:lnTo>
                  <a:pt x="0" y="195735"/>
                </a:lnTo>
                <a:lnTo>
                  <a:pt x="542868" y="0"/>
                </a:lnTo>
                <a:close/>
              </a:path>
            </a:pathLst>
          </a:custGeom>
          <a:solidFill>
            <a:srgbClr val="B7DE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801740" y="4831305"/>
            <a:ext cx="706755" cy="254000"/>
          </a:xfrm>
          <a:custGeom>
            <a:avLst/>
            <a:gdLst/>
            <a:ahLst/>
            <a:cxnLst/>
            <a:rect l="l" t="t" r="r" b="b"/>
            <a:pathLst>
              <a:path w="706754" h="254000">
                <a:moveTo>
                  <a:pt x="706208" y="0"/>
                </a:moveTo>
                <a:lnTo>
                  <a:pt x="644514" y="12943"/>
                </a:lnTo>
                <a:lnTo>
                  <a:pt x="598929" y="23822"/>
                </a:lnTo>
                <a:lnTo>
                  <a:pt x="553344" y="35760"/>
                </a:lnTo>
                <a:lnTo>
                  <a:pt x="507577" y="48804"/>
                </a:lnTo>
                <a:lnTo>
                  <a:pt x="461447" y="63002"/>
                </a:lnTo>
                <a:lnTo>
                  <a:pt x="303430" y="119101"/>
                </a:lnTo>
                <a:lnTo>
                  <a:pt x="219002" y="152968"/>
                </a:lnTo>
                <a:lnTo>
                  <a:pt x="166883" y="175091"/>
                </a:lnTo>
                <a:lnTo>
                  <a:pt x="113131" y="198701"/>
                </a:lnTo>
                <a:lnTo>
                  <a:pt x="57563" y="223847"/>
                </a:lnTo>
                <a:lnTo>
                  <a:pt x="0" y="250577"/>
                </a:lnTo>
                <a:lnTo>
                  <a:pt x="0" y="253917"/>
                </a:lnTo>
                <a:lnTo>
                  <a:pt x="706208" y="0"/>
                </a:lnTo>
                <a:close/>
              </a:path>
            </a:pathLst>
          </a:custGeom>
          <a:solidFill>
            <a:srgbClr val="B7DE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01740" y="4817658"/>
            <a:ext cx="782320" cy="282575"/>
          </a:xfrm>
          <a:custGeom>
            <a:avLst/>
            <a:gdLst/>
            <a:ahLst/>
            <a:cxnLst/>
            <a:rect l="l" t="t" r="r" b="b"/>
            <a:pathLst>
              <a:path w="782320" h="282575">
                <a:moveTo>
                  <a:pt x="782063" y="0"/>
                </a:moveTo>
                <a:lnTo>
                  <a:pt x="736410" y="7815"/>
                </a:lnTo>
                <a:lnTo>
                  <a:pt x="690281" y="16721"/>
                </a:lnTo>
                <a:lnTo>
                  <a:pt x="644514" y="26590"/>
                </a:lnTo>
                <a:lnTo>
                  <a:pt x="79297" y="227659"/>
                </a:lnTo>
                <a:lnTo>
                  <a:pt x="0" y="264223"/>
                </a:lnTo>
                <a:lnTo>
                  <a:pt x="0" y="281978"/>
                </a:lnTo>
                <a:lnTo>
                  <a:pt x="782063" y="0"/>
                </a:lnTo>
                <a:close/>
              </a:path>
            </a:pathLst>
          </a:custGeom>
          <a:solidFill>
            <a:srgbClr val="B7DE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01740" y="4809944"/>
            <a:ext cx="833755" cy="300990"/>
          </a:xfrm>
          <a:custGeom>
            <a:avLst/>
            <a:gdLst/>
            <a:ahLst/>
            <a:cxnLst/>
            <a:rect l="l" t="t" r="r" b="b"/>
            <a:pathLst>
              <a:path w="833754" h="300989">
                <a:moveTo>
                  <a:pt x="833678" y="0"/>
                </a:moveTo>
                <a:lnTo>
                  <a:pt x="783084" y="7539"/>
                </a:lnTo>
                <a:lnTo>
                  <a:pt x="736410" y="15530"/>
                </a:lnTo>
                <a:lnTo>
                  <a:pt x="0" y="275278"/>
                </a:lnTo>
                <a:lnTo>
                  <a:pt x="0" y="300588"/>
                </a:lnTo>
                <a:lnTo>
                  <a:pt x="833678" y="0"/>
                </a:lnTo>
                <a:close/>
              </a:path>
            </a:pathLst>
          </a:custGeom>
          <a:solidFill>
            <a:srgbClr val="B7DD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801740" y="4803239"/>
            <a:ext cx="886460" cy="318770"/>
          </a:xfrm>
          <a:custGeom>
            <a:avLst/>
            <a:gdLst/>
            <a:ahLst/>
            <a:cxnLst/>
            <a:rect l="l" t="t" r="r" b="b"/>
            <a:pathLst>
              <a:path w="886460" h="318770">
                <a:moveTo>
                  <a:pt x="886094" y="0"/>
                </a:moveTo>
                <a:lnTo>
                  <a:pt x="830484" y="7120"/>
                </a:lnTo>
                <a:lnTo>
                  <a:pt x="783084" y="14243"/>
                </a:lnTo>
                <a:lnTo>
                  <a:pt x="0" y="296397"/>
                </a:lnTo>
                <a:lnTo>
                  <a:pt x="0" y="318595"/>
                </a:lnTo>
                <a:lnTo>
                  <a:pt x="886094" y="0"/>
                </a:lnTo>
                <a:close/>
              </a:path>
            </a:pathLst>
          </a:custGeom>
          <a:solidFill>
            <a:srgbClr val="B8DE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801740" y="4795876"/>
            <a:ext cx="944244" cy="340995"/>
          </a:xfrm>
          <a:custGeom>
            <a:avLst/>
            <a:gdLst/>
            <a:ahLst/>
            <a:cxnLst/>
            <a:rect l="l" t="t" r="r" b="b"/>
            <a:pathLst>
              <a:path w="944245" h="340995">
                <a:moveTo>
                  <a:pt x="944051" y="0"/>
                </a:moveTo>
                <a:lnTo>
                  <a:pt x="928189" y="2650"/>
                </a:lnTo>
                <a:lnTo>
                  <a:pt x="878792" y="8181"/>
                </a:lnTo>
                <a:lnTo>
                  <a:pt x="833678" y="14067"/>
                </a:lnTo>
                <a:lnTo>
                  <a:pt x="0" y="314656"/>
                </a:lnTo>
                <a:lnTo>
                  <a:pt x="0" y="340385"/>
                </a:lnTo>
                <a:lnTo>
                  <a:pt x="944051" y="0"/>
                </a:lnTo>
                <a:close/>
              </a:path>
            </a:pathLst>
          </a:custGeom>
          <a:solidFill>
            <a:srgbClr val="B8DE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01740" y="4537313"/>
            <a:ext cx="1691639" cy="610235"/>
          </a:xfrm>
          <a:custGeom>
            <a:avLst/>
            <a:gdLst/>
            <a:ahLst/>
            <a:cxnLst/>
            <a:rect l="l" t="t" r="r" b="b"/>
            <a:pathLst>
              <a:path w="1691639" h="610235">
                <a:moveTo>
                  <a:pt x="1011483" y="245144"/>
                </a:moveTo>
                <a:lnTo>
                  <a:pt x="971572" y="253964"/>
                </a:lnTo>
                <a:lnTo>
                  <a:pt x="928189" y="261212"/>
                </a:lnTo>
                <a:lnTo>
                  <a:pt x="886094" y="265926"/>
                </a:lnTo>
                <a:lnTo>
                  <a:pt x="0" y="584521"/>
                </a:lnTo>
                <a:lnTo>
                  <a:pt x="0" y="609842"/>
                </a:lnTo>
                <a:lnTo>
                  <a:pt x="1011483" y="245144"/>
                </a:lnTo>
                <a:close/>
              </a:path>
              <a:path w="1691639" h="610235">
                <a:moveTo>
                  <a:pt x="1691388" y="0"/>
                </a:moveTo>
                <a:lnTo>
                  <a:pt x="1611239" y="23568"/>
                </a:lnTo>
                <a:lnTo>
                  <a:pt x="1564109" y="39626"/>
                </a:lnTo>
                <a:lnTo>
                  <a:pt x="1517126" y="56850"/>
                </a:lnTo>
                <a:lnTo>
                  <a:pt x="1470310" y="74965"/>
                </a:lnTo>
                <a:lnTo>
                  <a:pt x="1370549" y="115681"/>
                </a:lnTo>
                <a:lnTo>
                  <a:pt x="1691388" y="0"/>
                </a:lnTo>
                <a:close/>
              </a:path>
            </a:pathLst>
          </a:custGeom>
          <a:solidFill>
            <a:srgbClr val="B8DE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01740" y="4516795"/>
            <a:ext cx="1784985" cy="641985"/>
          </a:xfrm>
          <a:custGeom>
            <a:avLst/>
            <a:gdLst/>
            <a:ahLst/>
            <a:cxnLst/>
            <a:rect l="l" t="t" r="r" b="b"/>
            <a:pathLst>
              <a:path w="1784985" h="641985">
                <a:moveTo>
                  <a:pt x="1784597" y="0"/>
                </a:moveTo>
                <a:lnTo>
                  <a:pt x="1705869" y="16575"/>
                </a:lnTo>
                <a:lnTo>
                  <a:pt x="1658499" y="29471"/>
                </a:lnTo>
                <a:lnTo>
                  <a:pt x="1611239" y="44086"/>
                </a:lnTo>
                <a:lnTo>
                  <a:pt x="1564109" y="60144"/>
                </a:lnTo>
                <a:lnTo>
                  <a:pt x="1517126" y="77369"/>
                </a:lnTo>
                <a:lnTo>
                  <a:pt x="1470310" y="95483"/>
                </a:lnTo>
                <a:lnTo>
                  <a:pt x="1239365" y="189739"/>
                </a:lnTo>
                <a:lnTo>
                  <a:pt x="1193933" y="207393"/>
                </a:lnTo>
                <a:lnTo>
                  <a:pt x="1148796" y="224004"/>
                </a:lnTo>
                <a:lnTo>
                  <a:pt x="1103973" y="239294"/>
                </a:lnTo>
                <a:lnTo>
                  <a:pt x="1059482" y="252988"/>
                </a:lnTo>
                <a:lnTo>
                  <a:pt x="1015342" y="264810"/>
                </a:lnTo>
                <a:lnTo>
                  <a:pt x="971572" y="274483"/>
                </a:lnTo>
                <a:lnTo>
                  <a:pt x="944051" y="279080"/>
                </a:lnTo>
                <a:lnTo>
                  <a:pt x="0" y="619465"/>
                </a:lnTo>
                <a:lnTo>
                  <a:pt x="0" y="641652"/>
                </a:lnTo>
                <a:lnTo>
                  <a:pt x="1784597" y="0"/>
                </a:lnTo>
                <a:close/>
              </a:path>
            </a:pathLst>
          </a:custGeom>
          <a:solidFill>
            <a:srgbClr val="B8DE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01740" y="4508502"/>
            <a:ext cx="1842770" cy="664845"/>
          </a:xfrm>
          <a:custGeom>
            <a:avLst/>
            <a:gdLst/>
            <a:ahLst/>
            <a:cxnLst/>
            <a:rect l="l" t="t" r="r" b="b"/>
            <a:pathLst>
              <a:path w="1842770" h="664845">
                <a:moveTo>
                  <a:pt x="1842652" y="0"/>
                </a:moveTo>
                <a:lnTo>
                  <a:pt x="1800869" y="5338"/>
                </a:lnTo>
                <a:lnTo>
                  <a:pt x="1753332" y="13967"/>
                </a:lnTo>
                <a:lnTo>
                  <a:pt x="1705869" y="24868"/>
                </a:lnTo>
                <a:lnTo>
                  <a:pt x="1370549" y="144492"/>
                </a:lnTo>
                <a:lnTo>
                  <a:pt x="1239365" y="198032"/>
                </a:lnTo>
                <a:lnTo>
                  <a:pt x="1193933" y="215686"/>
                </a:lnTo>
                <a:lnTo>
                  <a:pt x="1148796" y="232296"/>
                </a:lnTo>
                <a:lnTo>
                  <a:pt x="1103973" y="247587"/>
                </a:lnTo>
                <a:lnTo>
                  <a:pt x="1059482" y="261281"/>
                </a:lnTo>
                <a:lnTo>
                  <a:pt x="1015342" y="273102"/>
                </a:lnTo>
                <a:lnTo>
                  <a:pt x="1011483" y="273955"/>
                </a:lnTo>
                <a:lnTo>
                  <a:pt x="0" y="638653"/>
                </a:lnTo>
                <a:lnTo>
                  <a:pt x="0" y="664382"/>
                </a:lnTo>
                <a:lnTo>
                  <a:pt x="1842652" y="0"/>
                </a:lnTo>
                <a:close/>
              </a:path>
            </a:pathLst>
          </a:custGeom>
          <a:solidFill>
            <a:srgbClr val="B8DE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801740" y="4504991"/>
            <a:ext cx="1889125" cy="679450"/>
          </a:xfrm>
          <a:custGeom>
            <a:avLst/>
            <a:gdLst/>
            <a:ahLst/>
            <a:cxnLst/>
            <a:rect l="l" t="t" r="r" b="b"/>
            <a:pathLst>
              <a:path w="1889125" h="679450">
                <a:moveTo>
                  <a:pt x="1888953" y="0"/>
                </a:moveTo>
                <a:lnTo>
                  <a:pt x="1848461" y="2768"/>
                </a:lnTo>
                <a:lnTo>
                  <a:pt x="1800869" y="8850"/>
                </a:lnTo>
                <a:lnTo>
                  <a:pt x="0" y="653456"/>
                </a:lnTo>
                <a:lnTo>
                  <a:pt x="0" y="679173"/>
                </a:lnTo>
                <a:lnTo>
                  <a:pt x="1888953" y="0"/>
                </a:lnTo>
                <a:close/>
              </a:path>
            </a:pathLst>
          </a:custGeom>
          <a:solidFill>
            <a:srgbClr val="B8DE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801740" y="4504407"/>
            <a:ext cx="1925955" cy="694690"/>
          </a:xfrm>
          <a:custGeom>
            <a:avLst/>
            <a:gdLst/>
            <a:ahLst/>
            <a:cxnLst/>
            <a:rect l="l" t="t" r="r" b="b"/>
            <a:pathLst>
              <a:path w="1925954" h="694689">
                <a:moveTo>
                  <a:pt x="1925367" y="0"/>
                </a:moveTo>
                <a:lnTo>
                  <a:pt x="1896089" y="96"/>
                </a:lnTo>
                <a:lnTo>
                  <a:pt x="1848461" y="3353"/>
                </a:lnTo>
                <a:lnTo>
                  <a:pt x="1842652" y="4095"/>
                </a:lnTo>
                <a:lnTo>
                  <a:pt x="0" y="668477"/>
                </a:lnTo>
                <a:lnTo>
                  <a:pt x="0" y="694205"/>
                </a:lnTo>
                <a:lnTo>
                  <a:pt x="1925367" y="0"/>
                </a:lnTo>
                <a:close/>
              </a:path>
            </a:pathLst>
          </a:custGeom>
          <a:solidFill>
            <a:srgbClr val="B8DE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801740" y="4504347"/>
            <a:ext cx="1960880" cy="715645"/>
          </a:xfrm>
          <a:custGeom>
            <a:avLst/>
            <a:gdLst/>
            <a:ahLst/>
            <a:cxnLst/>
            <a:rect l="l" t="t" r="r" b="b"/>
            <a:pathLst>
              <a:path w="1960879" h="715645">
                <a:moveTo>
                  <a:pt x="1943737" y="0"/>
                </a:moveTo>
                <a:lnTo>
                  <a:pt x="1896089" y="156"/>
                </a:lnTo>
                <a:lnTo>
                  <a:pt x="1888953" y="644"/>
                </a:lnTo>
                <a:lnTo>
                  <a:pt x="0" y="679818"/>
                </a:lnTo>
                <a:lnTo>
                  <a:pt x="0" y="715019"/>
                </a:lnTo>
                <a:lnTo>
                  <a:pt x="1960580" y="2637"/>
                </a:lnTo>
                <a:lnTo>
                  <a:pt x="1943737" y="0"/>
                </a:lnTo>
                <a:close/>
              </a:path>
            </a:pathLst>
          </a:custGeom>
          <a:solidFill>
            <a:srgbClr val="B8DE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801740" y="4504347"/>
            <a:ext cx="1978660" cy="726440"/>
          </a:xfrm>
          <a:custGeom>
            <a:avLst/>
            <a:gdLst/>
            <a:ahLst/>
            <a:cxnLst/>
            <a:rect l="l" t="t" r="r" b="b"/>
            <a:pathLst>
              <a:path w="1978660" h="726439">
                <a:moveTo>
                  <a:pt x="1943737" y="0"/>
                </a:moveTo>
                <a:lnTo>
                  <a:pt x="1925367" y="60"/>
                </a:lnTo>
                <a:lnTo>
                  <a:pt x="0" y="694266"/>
                </a:lnTo>
                <a:lnTo>
                  <a:pt x="0" y="726291"/>
                </a:lnTo>
                <a:lnTo>
                  <a:pt x="1978532" y="9395"/>
                </a:lnTo>
                <a:lnTo>
                  <a:pt x="1962878" y="2997"/>
                </a:lnTo>
                <a:lnTo>
                  <a:pt x="1943737" y="0"/>
                </a:lnTo>
                <a:close/>
              </a:path>
            </a:pathLst>
          </a:custGeom>
          <a:solidFill>
            <a:srgbClr val="B8DD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801740" y="4506984"/>
            <a:ext cx="1993264" cy="738505"/>
          </a:xfrm>
          <a:custGeom>
            <a:avLst/>
            <a:gdLst/>
            <a:ahLst/>
            <a:cxnLst/>
            <a:rect l="l" t="t" r="r" b="b"/>
            <a:pathLst>
              <a:path w="1993264" h="738504">
                <a:moveTo>
                  <a:pt x="1960580" y="0"/>
                </a:moveTo>
                <a:lnTo>
                  <a:pt x="0" y="712381"/>
                </a:lnTo>
                <a:lnTo>
                  <a:pt x="0" y="738140"/>
                </a:lnTo>
                <a:lnTo>
                  <a:pt x="1992698" y="14088"/>
                </a:lnTo>
                <a:lnTo>
                  <a:pt x="1983214" y="8670"/>
                </a:lnTo>
                <a:lnTo>
                  <a:pt x="1962878" y="359"/>
                </a:lnTo>
                <a:lnTo>
                  <a:pt x="1960580" y="0"/>
                </a:lnTo>
                <a:close/>
              </a:path>
            </a:pathLst>
          </a:custGeom>
          <a:solidFill>
            <a:srgbClr val="B8DD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801740" y="4513742"/>
            <a:ext cx="2007235" cy="742950"/>
          </a:xfrm>
          <a:custGeom>
            <a:avLst/>
            <a:gdLst/>
            <a:ahLst/>
            <a:cxnLst/>
            <a:rect l="l" t="t" r="r" b="b"/>
            <a:pathLst>
              <a:path w="2007235" h="742950">
                <a:moveTo>
                  <a:pt x="1978532" y="0"/>
                </a:moveTo>
                <a:lnTo>
                  <a:pt x="0" y="716896"/>
                </a:lnTo>
                <a:lnTo>
                  <a:pt x="0" y="742644"/>
                </a:lnTo>
                <a:lnTo>
                  <a:pt x="2006793" y="15507"/>
                </a:lnTo>
                <a:lnTo>
                  <a:pt x="2005268" y="14512"/>
                </a:lnTo>
                <a:lnTo>
                  <a:pt x="1983214" y="1913"/>
                </a:lnTo>
                <a:lnTo>
                  <a:pt x="1978532" y="0"/>
                </a:lnTo>
                <a:close/>
              </a:path>
            </a:pathLst>
          </a:custGeom>
          <a:solidFill>
            <a:srgbClr val="B8DD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801740" y="4521073"/>
            <a:ext cx="2018030" cy="746760"/>
          </a:xfrm>
          <a:custGeom>
            <a:avLst/>
            <a:gdLst/>
            <a:ahLst/>
            <a:cxnLst/>
            <a:rect l="l" t="t" r="r" b="b"/>
            <a:pathLst>
              <a:path w="2018029" h="746760">
                <a:moveTo>
                  <a:pt x="1992698" y="0"/>
                </a:moveTo>
                <a:lnTo>
                  <a:pt x="0" y="724051"/>
                </a:lnTo>
                <a:lnTo>
                  <a:pt x="0" y="746208"/>
                </a:lnTo>
                <a:lnTo>
                  <a:pt x="2017526" y="15183"/>
                </a:lnTo>
                <a:lnTo>
                  <a:pt x="2005268" y="7180"/>
                </a:lnTo>
                <a:lnTo>
                  <a:pt x="1992698" y="0"/>
                </a:lnTo>
                <a:close/>
              </a:path>
            </a:pathLst>
          </a:custGeom>
          <a:solidFill>
            <a:srgbClr val="B8DD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801740" y="4529250"/>
            <a:ext cx="2030095" cy="753110"/>
          </a:xfrm>
          <a:custGeom>
            <a:avLst/>
            <a:gdLst/>
            <a:ahLst/>
            <a:cxnLst/>
            <a:rect l="l" t="t" r="r" b="b"/>
            <a:pathLst>
              <a:path w="2030095" h="753110">
                <a:moveTo>
                  <a:pt x="2006793" y="0"/>
                </a:moveTo>
                <a:lnTo>
                  <a:pt x="0" y="727136"/>
                </a:lnTo>
                <a:lnTo>
                  <a:pt x="0" y="752529"/>
                </a:lnTo>
                <a:lnTo>
                  <a:pt x="2029775" y="15005"/>
                </a:lnTo>
                <a:lnTo>
                  <a:pt x="2006793" y="0"/>
                </a:lnTo>
                <a:close/>
              </a:path>
            </a:pathLst>
          </a:custGeom>
          <a:solidFill>
            <a:srgbClr val="B8DD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801740" y="4536256"/>
            <a:ext cx="2042795" cy="756920"/>
          </a:xfrm>
          <a:custGeom>
            <a:avLst/>
            <a:gdLst/>
            <a:ahLst/>
            <a:cxnLst/>
            <a:rect l="l" t="t" r="r" b="b"/>
            <a:pathLst>
              <a:path w="2042795" h="756920">
                <a:moveTo>
                  <a:pt x="2017526" y="0"/>
                </a:moveTo>
                <a:lnTo>
                  <a:pt x="0" y="731025"/>
                </a:lnTo>
                <a:lnTo>
                  <a:pt x="0" y="756773"/>
                </a:lnTo>
                <a:lnTo>
                  <a:pt x="2042684" y="16632"/>
                </a:lnTo>
                <a:lnTo>
                  <a:pt x="2029567" y="7860"/>
                </a:lnTo>
                <a:lnTo>
                  <a:pt x="2017526" y="0"/>
                </a:lnTo>
                <a:close/>
              </a:path>
            </a:pathLst>
          </a:custGeom>
          <a:solidFill>
            <a:srgbClr val="B8DD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801740" y="4544255"/>
            <a:ext cx="2054860" cy="763905"/>
          </a:xfrm>
          <a:custGeom>
            <a:avLst/>
            <a:gdLst/>
            <a:ahLst/>
            <a:cxnLst/>
            <a:rect l="l" t="t" r="r" b="b"/>
            <a:pathLst>
              <a:path w="2054860" h="763904">
                <a:moveTo>
                  <a:pt x="2029775" y="0"/>
                </a:moveTo>
                <a:lnTo>
                  <a:pt x="0" y="737523"/>
                </a:lnTo>
                <a:lnTo>
                  <a:pt x="0" y="763282"/>
                </a:lnTo>
                <a:lnTo>
                  <a:pt x="2054733" y="16690"/>
                </a:lnTo>
                <a:lnTo>
                  <a:pt x="2029775" y="0"/>
                </a:lnTo>
                <a:close/>
              </a:path>
            </a:pathLst>
          </a:custGeom>
          <a:solidFill>
            <a:srgbClr val="B8DE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801740" y="4552889"/>
            <a:ext cx="2072639" cy="767080"/>
          </a:xfrm>
          <a:custGeom>
            <a:avLst/>
            <a:gdLst/>
            <a:ahLst/>
            <a:cxnLst/>
            <a:rect l="l" t="t" r="r" b="b"/>
            <a:pathLst>
              <a:path w="2072639" h="767079">
                <a:moveTo>
                  <a:pt x="2042684" y="0"/>
                </a:moveTo>
                <a:lnTo>
                  <a:pt x="0" y="740141"/>
                </a:lnTo>
                <a:lnTo>
                  <a:pt x="0" y="766491"/>
                </a:lnTo>
                <a:lnTo>
                  <a:pt x="2072312" y="19303"/>
                </a:lnTo>
                <a:lnTo>
                  <a:pt x="2056636" y="9330"/>
                </a:lnTo>
                <a:lnTo>
                  <a:pt x="2042684" y="0"/>
                </a:lnTo>
                <a:close/>
              </a:path>
            </a:pathLst>
          </a:custGeom>
          <a:solidFill>
            <a:srgbClr val="B8DE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801740" y="4560946"/>
            <a:ext cx="2085975" cy="770255"/>
          </a:xfrm>
          <a:custGeom>
            <a:avLst/>
            <a:gdLst/>
            <a:ahLst/>
            <a:cxnLst/>
            <a:rect l="l" t="t" r="r" b="b"/>
            <a:pathLst>
              <a:path w="2085975" h="770254">
                <a:moveTo>
                  <a:pt x="2054733" y="0"/>
                </a:moveTo>
                <a:lnTo>
                  <a:pt x="0" y="746592"/>
                </a:lnTo>
                <a:lnTo>
                  <a:pt x="0" y="769670"/>
                </a:lnTo>
                <a:lnTo>
                  <a:pt x="2085693" y="19758"/>
                </a:lnTo>
                <a:lnTo>
                  <a:pt x="2056636" y="1273"/>
                </a:lnTo>
                <a:lnTo>
                  <a:pt x="2054733" y="0"/>
                </a:lnTo>
                <a:close/>
              </a:path>
            </a:pathLst>
          </a:custGeom>
          <a:solidFill>
            <a:srgbClr val="B8DE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801740" y="4572192"/>
            <a:ext cx="2099310" cy="773430"/>
          </a:xfrm>
          <a:custGeom>
            <a:avLst/>
            <a:gdLst/>
            <a:ahLst/>
            <a:cxnLst/>
            <a:rect l="l" t="t" r="r" b="b"/>
            <a:pathLst>
              <a:path w="2099310" h="773429">
                <a:moveTo>
                  <a:pt x="2072312" y="0"/>
                </a:moveTo>
                <a:lnTo>
                  <a:pt x="0" y="747187"/>
                </a:lnTo>
                <a:lnTo>
                  <a:pt x="0" y="772916"/>
                </a:lnTo>
                <a:lnTo>
                  <a:pt x="2098907" y="16139"/>
                </a:lnTo>
                <a:lnTo>
                  <a:pt x="2087000" y="9344"/>
                </a:lnTo>
                <a:lnTo>
                  <a:pt x="2072312" y="0"/>
                </a:lnTo>
                <a:close/>
              </a:path>
            </a:pathLst>
          </a:custGeom>
          <a:solidFill>
            <a:srgbClr val="B8DE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801740" y="4580704"/>
            <a:ext cx="2113280" cy="775970"/>
          </a:xfrm>
          <a:custGeom>
            <a:avLst/>
            <a:gdLst/>
            <a:ahLst/>
            <a:cxnLst/>
            <a:rect l="l" t="t" r="r" b="b"/>
            <a:pathLst>
              <a:path w="2113279" h="775970">
                <a:moveTo>
                  <a:pt x="2085693" y="0"/>
                </a:moveTo>
                <a:lnTo>
                  <a:pt x="0" y="749911"/>
                </a:lnTo>
                <a:lnTo>
                  <a:pt x="0" y="775628"/>
                </a:lnTo>
                <a:lnTo>
                  <a:pt x="2113247" y="15810"/>
                </a:lnTo>
                <a:lnTo>
                  <a:pt x="2087000" y="831"/>
                </a:lnTo>
                <a:lnTo>
                  <a:pt x="2085693" y="0"/>
                </a:lnTo>
                <a:close/>
              </a:path>
            </a:pathLst>
          </a:custGeom>
          <a:solidFill>
            <a:srgbClr val="B8DD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801740" y="4588331"/>
            <a:ext cx="2127250" cy="782955"/>
          </a:xfrm>
          <a:custGeom>
            <a:avLst/>
            <a:gdLst/>
            <a:ahLst/>
            <a:cxnLst/>
            <a:rect l="l" t="t" r="r" b="b"/>
            <a:pathLst>
              <a:path w="2127250" h="782954">
                <a:moveTo>
                  <a:pt x="2098907" y="0"/>
                </a:moveTo>
                <a:lnTo>
                  <a:pt x="0" y="756776"/>
                </a:lnTo>
                <a:lnTo>
                  <a:pt x="0" y="782505"/>
                </a:lnTo>
                <a:lnTo>
                  <a:pt x="2127080" y="15570"/>
                </a:lnTo>
                <a:lnTo>
                  <a:pt x="2121185" y="12713"/>
                </a:lnTo>
                <a:lnTo>
                  <a:pt x="2098907" y="0"/>
                </a:lnTo>
                <a:close/>
              </a:path>
            </a:pathLst>
          </a:custGeom>
          <a:solidFill>
            <a:srgbClr val="B8DD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801740" y="4596515"/>
            <a:ext cx="2140585" cy="785495"/>
          </a:xfrm>
          <a:custGeom>
            <a:avLst/>
            <a:gdLst/>
            <a:ahLst/>
            <a:cxnLst/>
            <a:rect l="l" t="t" r="r" b="b"/>
            <a:pathLst>
              <a:path w="2140585" h="785495">
                <a:moveTo>
                  <a:pt x="2113247" y="0"/>
                </a:moveTo>
                <a:lnTo>
                  <a:pt x="0" y="759818"/>
                </a:lnTo>
                <a:lnTo>
                  <a:pt x="0" y="785217"/>
                </a:lnTo>
                <a:lnTo>
                  <a:pt x="2139970" y="13634"/>
                </a:lnTo>
                <a:lnTo>
                  <a:pt x="2121185" y="4529"/>
                </a:lnTo>
                <a:lnTo>
                  <a:pt x="2113247" y="0"/>
                </a:lnTo>
                <a:close/>
              </a:path>
            </a:pathLst>
          </a:custGeom>
          <a:solidFill>
            <a:srgbClr val="B8DD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801740" y="4603901"/>
            <a:ext cx="2155825" cy="789305"/>
          </a:xfrm>
          <a:custGeom>
            <a:avLst/>
            <a:gdLst/>
            <a:ahLst/>
            <a:cxnLst/>
            <a:rect l="l" t="t" r="r" b="b"/>
            <a:pathLst>
              <a:path w="2155825" h="789304">
                <a:moveTo>
                  <a:pt x="2127080" y="0"/>
                </a:moveTo>
                <a:lnTo>
                  <a:pt x="0" y="766934"/>
                </a:lnTo>
                <a:lnTo>
                  <a:pt x="0" y="789044"/>
                </a:lnTo>
                <a:lnTo>
                  <a:pt x="2155807" y="13923"/>
                </a:lnTo>
                <a:lnTo>
                  <a:pt x="2127080" y="0"/>
                </a:lnTo>
                <a:close/>
              </a:path>
            </a:pathLst>
          </a:custGeom>
          <a:solidFill>
            <a:srgbClr val="B8DD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801740" y="4610149"/>
            <a:ext cx="2172335" cy="797560"/>
          </a:xfrm>
          <a:custGeom>
            <a:avLst/>
            <a:gdLst/>
            <a:ahLst/>
            <a:cxnLst/>
            <a:rect l="l" t="t" r="r" b="b"/>
            <a:pathLst>
              <a:path w="2172335" h="797560">
                <a:moveTo>
                  <a:pt x="2139970" y="0"/>
                </a:moveTo>
                <a:lnTo>
                  <a:pt x="0" y="771582"/>
                </a:lnTo>
                <a:lnTo>
                  <a:pt x="0" y="797310"/>
                </a:lnTo>
                <a:lnTo>
                  <a:pt x="2171800" y="14251"/>
                </a:lnTo>
                <a:lnTo>
                  <a:pt x="2159714" y="9569"/>
                </a:lnTo>
                <a:lnTo>
                  <a:pt x="2139970" y="0"/>
                </a:lnTo>
                <a:close/>
              </a:path>
            </a:pathLst>
          </a:custGeom>
          <a:solidFill>
            <a:srgbClr val="B8DD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801740" y="4617825"/>
            <a:ext cx="2190115" cy="801370"/>
          </a:xfrm>
          <a:custGeom>
            <a:avLst/>
            <a:gdLst/>
            <a:ahLst/>
            <a:cxnLst/>
            <a:rect l="l" t="t" r="r" b="b"/>
            <a:pathLst>
              <a:path w="2190115" h="801370">
                <a:moveTo>
                  <a:pt x="2155807" y="0"/>
                </a:moveTo>
                <a:lnTo>
                  <a:pt x="0" y="775121"/>
                </a:lnTo>
                <a:lnTo>
                  <a:pt x="0" y="800838"/>
                </a:lnTo>
                <a:lnTo>
                  <a:pt x="2189726" y="13521"/>
                </a:lnTo>
                <a:lnTo>
                  <a:pt x="2159714" y="1893"/>
                </a:lnTo>
                <a:lnTo>
                  <a:pt x="2155807" y="0"/>
                </a:lnTo>
                <a:close/>
              </a:path>
            </a:pathLst>
          </a:custGeom>
          <a:solidFill>
            <a:srgbClr val="B8DD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801740" y="4624401"/>
            <a:ext cx="2204720" cy="805180"/>
          </a:xfrm>
          <a:custGeom>
            <a:avLst/>
            <a:gdLst/>
            <a:ahLst/>
            <a:cxnLst/>
            <a:rect l="l" t="t" r="r" b="b"/>
            <a:pathLst>
              <a:path w="2204720" h="805179">
                <a:moveTo>
                  <a:pt x="2171800" y="0"/>
                </a:moveTo>
                <a:lnTo>
                  <a:pt x="0" y="783059"/>
                </a:lnTo>
                <a:lnTo>
                  <a:pt x="0" y="805158"/>
                </a:lnTo>
                <a:lnTo>
                  <a:pt x="2204501" y="12528"/>
                </a:lnTo>
                <a:lnTo>
                  <a:pt x="2203115" y="12133"/>
                </a:lnTo>
                <a:lnTo>
                  <a:pt x="2171800" y="0"/>
                </a:lnTo>
                <a:close/>
              </a:path>
            </a:pathLst>
          </a:custGeom>
          <a:solidFill>
            <a:srgbClr val="BADE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01740" y="4631347"/>
            <a:ext cx="2223770" cy="812800"/>
          </a:xfrm>
          <a:custGeom>
            <a:avLst/>
            <a:gdLst/>
            <a:ahLst/>
            <a:cxnLst/>
            <a:rect l="l" t="t" r="r" b="b"/>
            <a:pathLst>
              <a:path w="2223770" h="812800">
                <a:moveTo>
                  <a:pt x="2189726" y="0"/>
                </a:moveTo>
                <a:lnTo>
                  <a:pt x="0" y="787317"/>
                </a:lnTo>
                <a:lnTo>
                  <a:pt x="0" y="812737"/>
                </a:lnTo>
                <a:lnTo>
                  <a:pt x="2223546" y="11021"/>
                </a:lnTo>
                <a:lnTo>
                  <a:pt x="2203115" y="5187"/>
                </a:lnTo>
                <a:lnTo>
                  <a:pt x="2189726" y="0"/>
                </a:lnTo>
                <a:close/>
              </a:path>
            </a:pathLst>
          </a:custGeom>
          <a:solidFill>
            <a:srgbClr val="BADE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801740" y="4636930"/>
            <a:ext cx="2244725" cy="818515"/>
          </a:xfrm>
          <a:custGeom>
            <a:avLst/>
            <a:gdLst/>
            <a:ahLst/>
            <a:cxnLst/>
            <a:rect l="l" t="t" r="r" b="b"/>
            <a:pathLst>
              <a:path w="2244725" h="818514">
                <a:moveTo>
                  <a:pt x="2204501" y="0"/>
                </a:moveTo>
                <a:lnTo>
                  <a:pt x="0" y="792629"/>
                </a:lnTo>
                <a:lnTo>
                  <a:pt x="0" y="818346"/>
                </a:lnTo>
                <a:lnTo>
                  <a:pt x="2244368" y="11383"/>
                </a:lnTo>
                <a:lnTo>
                  <a:pt x="2204501" y="0"/>
                </a:lnTo>
                <a:close/>
              </a:path>
            </a:pathLst>
          </a:custGeom>
          <a:solidFill>
            <a:srgbClr val="BADE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801740" y="4642368"/>
            <a:ext cx="2265680" cy="828040"/>
          </a:xfrm>
          <a:custGeom>
            <a:avLst/>
            <a:gdLst/>
            <a:ahLst/>
            <a:cxnLst/>
            <a:rect l="l" t="t" r="r" b="b"/>
            <a:pathLst>
              <a:path w="2265679" h="828039">
                <a:moveTo>
                  <a:pt x="2223546" y="0"/>
                </a:moveTo>
                <a:lnTo>
                  <a:pt x="0" y="801716"/>
                </a:lnTo>
                <a:lnTo>
                  <a:pt x="0" y="827444"/>
                </a:lnTo>
                <a:lnTo>
                  <a:pt x="2265522" y="10593"/>
                </a:lnTo>
                <a:lnTo>
                  <a:pt x="2251913" y="8099"/>
                </a:lnTo>
                <a:lnTo>
                  <a:pt x="2223546" y="0"/>
                </a:lnTo>
                <a:close/>
              </a:path>
            </a:pathLst>
          </a:custGeom>
          <a:solidFill>
            <a:srgbClr val="B9DD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801740" y="4648313"/>
            <a:ext cx="2286000" cy="832485"/>
          </a:xfrm>
          <a:custGeom>
            <a:avLst/>
            <a:gdLst/>
            <a:ahLst/>
            <a:cxnLst/>
            <a:rect l="l" t="t" r="r" b="b"/>
            <a:pathLst>
              <a:path w="2286000" h="832485">
                <a:moveTo>
                  <a:pt x="2244368" y="0"/>
                </a:moveTo>
                <a:lnTo>
                  <a:pt x="0" y="806963"/>
                </a:lnTo>
                <a:lnTo>
                  <a:pt x="0" y="832394"/>
                </a:lnTo>
                <a:lnTo>
                  <a:pt x="2285559" y="8319"/>
                </a:lnTo>
                <a:lnTo>
                  <a:pt x="2251913" y="2154"/>
                </a:lnTo>
                <a:lnTo>
                  <a:pt x="2244368" y="0"/>
                </a:lnTo>
                <a:close/>
              </a:path>
            </a:pathLst>
          </a:custGeom>
          <a:solidFill>
            <a:srgbClr val="B9DD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801740" y="4652961"/>
            <a:ext cx="2319655" cy="849630"/>
          </a:xfrm>
          <a:custGeom>
            <a:avLst/>
            <a:gdLst/>
            <a:ahLst/>
            <a:cxnLst/>
            <a:rect l="l" t="t" r="r" b="b"/>
            <a:pathLst>
              <a:path w="2319654" h="849629">
                <a:moveTo>
                  <a:pt x="2265522" y="0"/>
                </a:moveTo>
                <a:lnTo>
                  <a:pt x="0" y="816851"/>
                </a:lnTo>
                <a:lnTo>
                  <a:pt x="0" y="849032"/>
                </a:lnTo>
                <a:lnTo>
                  <a:pt x="2319470" y="8601"/>
                </a:lnTo>
                <a:lnTo>
                  <a:pt x="2306631" y="7532"/>
                </a:lnTo>
                <a:lnTo>
                  <a:pt x="2265522" y="0"/>
                </a:lnTo>
                <a:close/>
              </a:path>
            </a:pathLst>
          </a:custGeom>
          <a:solidFill>
            <a:srgbClr val="BBDE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801740" y="4656632"/>
            <a:ext cx="2346960" cy="860425"/>
          </a:xfrm>
          <a:custGeom>
            <a:avLst/>
            <a:gdLst/>
            <a:ahLst/>
            <a:cxnLst/>
            <a:rect l="l" t="t" r="r" b="b"/>
            <a:pathLst>
              <a:path w="2346960" h="860425">
                <a:moveTo>
                  <a:pt x="2285559" y="0"/>
                </a:moveTo>
                <a:lnTo>
                  <a:pt x="0" y="824075"/>
                </a:lnTo>
                <a:lnTo>
                  <a:pt x="0" y="859936"/>
                </a:lnTo>
                <a:lnTo>
                  <a:pt x="2346832" y="7209"/>
                </a:lnTo>
                <a:lnTo>
                  <a:pt x="2306631" y="3861"/>
                </a:lnTo>
                <a:lnTo>
                  <a:pt x="2285559" y="0"/>
                </a:lnTo>
                <a:close/>
              </a:path>
            </a:pathLst>
          </a:custGeom>
          <a:solidFill>
            <a:srgbClr val="BBDD9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801740" y="4661563"/>
            <a:ext cx="2379980" cy="866775"/>
          </a:xfrm>
          <a:custGeom>
            <a:avLst/>
            <a:gdLst/>
            <a:ahLst/>
            <a:cxnLst/>
            <a:rect l="l" t="t" r="r" b="b"/>
            <a:pathLst>
              <a:path w="2379979" h="866775">
                <a:moveTo>
                  <a:pt x="2319470" y="0"/>
                </a:moveTo>
                <a:lnTo>
                  <a:pt x="0" y="840430"/>
                </a:lnTo>
                <a:lnTo>
                  <a:pt x="0" y="866178"/>
                </a:lnTo>
                <a:lnTo>
                  <a:pt x="2379421" y="4025"/>
                </a:lnTo>
                <a:lnTo>
                  <a:pt x="2367797" y="4025"/>
                </a:lnTo>
                <a:lnTo>
                  <a:pt x="2319470" y="0"/>
                </a:lnTo>
                <a:close/>
              </a:path>
              <a:path w="2379979" h="866775">
                <a:moveTo>
                  <a:pt x="2379842" y="3872"/>
                </a:moveTo>
                <a:lnTo>
                  <a:pt x="2367797" y="4025"/>
                </a:lnTo>
                <a:lnTo>
                  <a:pt x="2379421" y="4025"/>
                </a:lnTo>
                <a:lnTo>
                  <a:pt x="2379842" y="3872"/>
                </a:lnTo>
                <a:close/>
              </a:path>
            </a:pathLst>
          </a:custGeom>
          <a:solidFill>
            <a:srgbClr val="BBDD9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801740" y="4663842"/>
            <a:ext cx="2414905" cy="878840"/>
          </a:xfrm>
          <a:custGeom>
            <a:avLst/>
            <a:gdLst/>
            <a:ahLst/>
            <a:cxnLst/>
            <a:rect l="l" t="t" r="r" b="b"/>
            <a:pathLst>
              <a:path w="2414904" h="878839">
                <a:moveTo>
                  <a:pt x="2346832" y="0"/>
                </a:moveTo>
                <a:lnTo>
                  <a:pt x="0" y="852727"/>
                </a:lnTo>
                <a:lnTo>
                  <a:pt x="0" y="878485"/>
                </a:lnTo>
                <a:lnTo>
                  <a:pt x="2412918" y="1746"/>
                </a:lnTo>
                <a:lnTo>
                  <a:pt x="2367797" y="1746"/>
                </a:lnTo>
                <a:lnTo>
                  <a:pt x="2346832" y="0"/>
                </a:lnTo>
                <a:close/>
              </a:path>
              <a:path w="2414904" h="878839">
                <a:moveTo>
                  <a:pt x="2414545" y="1154"/>
                </a:moveTo>
                <a:lnTo>
                  <a:pt x="2367797" y="1746"/>
                </a:lnTo>
                <a:lnTo>
                  <a:pt x="2412918" y="1746"/>
                </a:lnTo>
                <a:lnTo>
                  <a:pt x="2414545" y="1154"/>
                </a:lnTo>
                <a:close/>
              </a:path>
            </a:pathLst>
          </a:custGeom>
          <a:solidFill>
            <a:srgbClr val="BBDD9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801740" y="4663371"/>
            <a:ext cx="2449195" cy="890269"/>
          </a:xfrm>
          <a:custGeom>
            <a:avLst/>
            <a:gdLst/>
            <a:ahLst/>
            <a:cxnLst/>
            <a:rect l="l" t="t" r="r" b="b"/>
            <a:pathLst>
              <a:path w="2449195" h="890270">
                <a:moveTo>
                  <a:pt x="2449005" y="0"/>
                </a:moveTo>
                <a:lnTo>
                  <a:pt x="2435935" y="1355"/>
                </a:lnTo>
                <a:lnTo>
                  <a:pt x="2379842" y="2064"/>
                </a:lnTo>
                <a:lnTo>
                  <a:pt x="0" y="864370"/>
                </a:lnTo>
                <a:lnTo>
                  <a:pt x="0" y="889852"/>
                </a:lnTo>
                <a:lnTo>
                  <a:pt x="2449005" y="0"/>
                </a:lnTo>
                <a:close/>
              </a:path>
            </a:pathLst>
          </a:custGeom>
          <a:solidFill>
            <a:srgbClr val="BDDE9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801740" y="4657900"/>
            <a:ext cx="2501900" cy="906780"/>
          </a:xfrm>
          <a:custGeom>
            <a:avLst/>
            <a:gdLst/>
            <a:ahLst/>
            <a:cxnLst/>
            <a:rect l="l" t="t" r="r" b="b"/>
            <a:pathLst>
              <a:path w="2501900" h="906779">
                <a:moveTo>
                  <a:pt x="2501767" y="0"/>
                </a:moveTo>
                <a:lnTo>
                  <a:pt x="2435935" y="6825"/>
                </a:lnTo>
                <a:lnTo>
                  <a:pt x="2414545" y="7096"/>
                </a:lnTo>
                <a:lnTo>
                  <a:pt x="0" y="884427"/>
                </a:lnTo>
                <a:lnTo>
                  <a:pt x="0" y="906484"/>
                </a:lnTo>
                <a:lnTo>
                  <a:pt x="2501767" y="0"/>
                </a:lnTo>
                <a:close/>
              </a:path>
            </a:pathLst>
          </a:custGeom>
          <a:solidFill>
            <a:srgbClr val="BDDE9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801740" y="4651126"/>
            <a:ext cx="2553970" cy="928369"/>
          </a:xfrm>
          <a:custGeom>
            <a:avLst/>
            <a:gdLst/>
            <a:ahLst/>
            <a:cxnLst/>
            <a:rect l="l" t="t" r="r" b="b"/>
            <a:pathLst>
              <a:path w="2553970" h="928370">
                <a:moveTo>
                  <a:pt x="2553596" y="0"/>
                </a:moveTo>
                <a:lnTo>
                  <a:pt x="2511570" y="5757"/>
                </a:lnTo>
                <a:lnTo>
                  <a:pt x="2449005" y="12244"/>
                </a:lnTo>
                <a:lnTo>
                  <a:pt x="0" y="902096"/>
                </a:lnTo>
                <a:lnTo>
                  <a:pt x="0" y="927855"/>
                </a:lnTo>
                <a:lnTo>
                  <a:pt x="2553596" y="0"/>
                </a:lnTo>
                <a:close/>
              </a:path>
            </a:pathLst>
          </a:custGeom>
          <a:solidFill>
            <a:srgbClr val="BDDE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801740" y="4646153"/>
            <a:ext cx="2597785" cy="944244"/>
          </a:xfrm>
          <a:custGeom>
            <a:avLst/>
            <a:gdLst/>
            <a:ahLst/>
            <a:cxnLst/>
            <a:rect l="l" t="t" r="r" b="b"/>
            <a:pathLst>
              <a:path w="2597785" h="944245">
                <a:moveTo>
                  <a:pt x="2597270" y="0"/>
                </a:moveTo>
                <a:lnTo>
                  <a:pt x="2565095" y="3398"/>
                </a:lnTo>
                <a:lnTo>
                  <a:pt x="2511570" y="10731"/>
                </a:lnTo>
                <a:lnTo>
                  <a:pt x="2501767" y="11747"/>
                </a:lnTo>
                <a:lnTo>
                  <a:pt x="0" y="918231"/>
                </a:lnTo>
                <a:lnTo>
                  <a:pt x="0" y="943724"/>
                </a:lnTo>
                <a:lnTo>
                  <a:pt x="2597270" y="0"/>
                </a:lnTo>
                <a:close/>
              </a:path>
            </a:pathLst>
          </a:custGeom>
          <a:solidFill>
            <a:srgbClr val="BDDE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801740" y="4641261"/>
            <a:ext cx="2649220" cy="960119"/>
          </a:xfrm>
          <a:custGeom>
            <a:avLst/>
            <a:gdLst/>
            <a:ahLst/>
            <a:cxnLst/>
            <a:rect l="l" t="t" r="r" b="b"/>
            <a:pathLst>
              <a:path w="2649220" h="960120">
                <a:moveTo>
                  <a:pt x="2648821" y="0"/>
                </a:moveTo>
                <a:lnTo>
                  <a:pt x="2621274" y="2356"/>
                </a:lnTo>
                <a:lnTo>
                  <a:pt x="2565095" y="8290"/>
                </a:lnTo>
                <a:lnTo>
                  <a:pt x="2553596" y="9865"/>
                </a:lnTo>
                <a:lnTo>
                  <a:pt x="0" y="937721"/>
                </a:lnTo>
                <a:lnTo>
                  <a:pt x="0" y="959767"/>
                </a:lnTo>
                <a:lnTo>
                  <a:pt x="2648821" y="0"/>
                </a:lnTo>
                <a:close/>
              </a:path>
            </a:pathLst>
          </a:custGeom>
          <a:solidFill>
            <a:srgbClr val="BCDD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801740" y="4635581"/>
            <a:ext cx="2720340" cy="981075"/>
          </a:xfrm>
          <a:custGeom>
            <a:avLst/>
            <a:gdLst/>
            <a:ahLst/>
            <a:cxnLst/>
            <a:rect l="l" t="t" r="r" b="b"/>
            <a:pathLst>
              <a:path w="2720340" h="981075">
                <a:moveTo>
                  <a:pt x="2720028" y="0"/>
                </a:moveTo>
                <a:lnTo>
                  <a:pt x="2679122" y="3087"/>
                </a:lnTo>
                <a:lnTo>
                  <a:pt x="2621274" y="8036"/>
                </a:lnTo>
                <a:lnTo>
                  <a:pt x="2597270" y="10571"/>
                </a:lnTo>
                <a:lnTo>
                  <a:pt x="0" y="954296"/>
                </a:lnTo>
                <a:lnTo>
                  <a:pt x="0" y="980726"/>
                </a:lnTo>
                <a:lnTo>
                  <a:pt x="2720028" y="0"/>
                </a:lnTo>
                <a:close/>
              </a:path>
            </a:pathLst>
          </a:custGeom>
          <a:solidFill>
            <a:srgbClr val="BEDE9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801740" y="4631894"/>
            <a:ext cx="2769235" cy="995680"/>
          </a:xfrm>
          <a:custGeom>
            <a:avLst/>
            <a:gdLst/>
            <a:ahLst/>
            <a:cxnLst/>
            <a:rect l="l" t="t" r="r" b="b"/>
            <a:pathLst>
              <a:path w="2769234" h="995679">
                <a:moveTo>
                  <a:pt x="2768877" y="0"/>
                </a:moveTo>
                <a:lnTo>
                  <a:pt x="2679122" y="6773"/>
                </a:lnTo>
                <a:lnTo>
                  <a:pt x="2648821" y="9366"/>
                </a:lnTo>
                <a:lnTo>
                  <a:pt x="0" y="969133"/>
                </a:lnTo>
                <a:lnTo>
                  <a:pt x="0" y="995550"/>
                </a:lnTo>
                <a:lnTo>
                  <a:pt x="2768877" y="0"/>
                </a:lnTo>
                <a:close/>
              </a:path>
            </a:pathLst>
          </a:custGeom>
          <a:solidFill>
            <a:srgbClr val="BEDE9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801740" y="4628770"/>
            <a:ext cx="2810510" cy="1013460"/>
          </a:xfrm>
          <a:custGeom>
            <a:avLst/>
            <a:gdLst/>
            <a:ahLst/>
            <a:cxnLst/>
            <a:rect l="l" t="t" r="r" b="b"/>
            <a:pathLst>
              <a:path w="2810509" h="1013460">
                <a:moveTo>
                  <a:pt x="2810275" y="0"/>
                </a:moveTo>
                <a:lnTo>
                  <a:pt x="2720028" y="6810"/>
                </a:lnTo>
                <a:lnTo>
                  <a:pt x="0" y="987537"/>
                </a:lnTo>
                <a:lnTo>
                  <a:pt x="0" y="1013265"/>
                </a:lnTo>
                <a:lnTo>
                  <a:pt x="2810275" y="0"/>
                </a:lnTo>
                <a:close/>
              </a:path>
            </a:pathLst>
          </a:custGeom>
          <a:solidFill>
            <a:srgbClr val="BEDE9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801740" y="4625886"/>
            <a:ext cx="2848610" cy="1027430"/>
          </a:xfrm>
          <a:custGeom>
            <a:avLst/>
            <a:gdLst/>
            <a:ahLst/>
            <a:cxnLst/>
            <a:rect l="l" t="t" r="r" b="b"/>
            <a:pathLst>
              <a:path w="2848609" h="1027429">
                <a:moveTo>
                  <a:pt x="2848493" y="0"/>
                </a:moveTo>
                <a:lnTo>
                  <a:pt x="2768877" y="6008"/>
                </a:lnTo>
                <a:lnTo>
                  <a:pt x="0" y="1001559"/>
                </a:lnTo>
                <a:lnTo>
                  <a:pt x="0" y="1027045"/>
                </a:lnTo>
                <a:lnTo>
                  <a:pt x="2848493" y="0"/>
                </a:lnTo>
                <a:close/>
              </a:path>
            </a:pathLst>
          </a:custGeom>
          <a:solidFill>
            <a:srgbClr val="BEDE9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801740" y="4620994"/>
            <a:ext cx="2901315" cy="1043305"/>
          </a:xfrm>
          <a:custGeom>
            <a:avLst/>
            <a:gdLst/>
            <a:ahLst/>
            <a:cxnLst/>
            <a:rect l="l" t="t" r="r" b="b"/>
            <a:pathLst>
              <a:path w="2901315" h="1043304">
                <a:moveTo>
                  <a:pt x="2901022" y="0"/>
                </a:moveTo>
                <a:lnTo>
                  <a:pt x="2852816" y="4565"/>
                </a:lnTo>
                <a:lnTo>
                  <a:pt x="2810275" y="7775"/>
                </a:lnTo>
                <a:lnTo>
                  <a:pt x="0" y="1021041"/>
                </a:lnTo>
                <a:lnTo>
                  <a:pt x="0" y="1043063"/>
                </a:lnTo>
                <a:lnTo>
                  <a:pt x="2901022" y="0"/>
                </a:lnTo>
                <a:close/>
              </a:path>
            </a:pathLst>
          </a:custGeom>
          <a:solidFill>
            <a:srgbClr val="BEDE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801740" y="4615284"/>
            <a:ext cx="2949575" cy="1063625"/>
          </a:xfrm>
          <a:custGeom>
            <a:avLst/>
            <a:gdLst/>
            <a:ahLst/>
            <a:cxnLst/>
            <a:rect l="l" t="t" r="r" b="b"/>
            <a:pathLst>
              <a:path w="2949575" h="1063625">
                <a:moveTo>
                  <a:pt x="2949254" y="0"/>
                </a:moveTo>
                <a:lnTo>
                  <a:pt x="2907478" y="5098"/>
                </a:lnTo>
                <a:lnTo>
                  <a:pt x="2852816" y="10275"/>
                </a:lnTo>
                <a:lnTo>
                  <a:pt x="2848493" y="10601"/>
                </a:lnTo>
                <a:lnTo>
                  <a:pt x="0" y="1037647"/>
                </a:lnTo>
                <a:lnTo>
                  <a:pt x="0" y="1063375"/>
                </a:lnTo>
                <a:lnTo>
                  <a:pt x="2949254" y="0"/>
                </a:lnTo>
                <a:close/>
              </a:path>
            </a:pathLst>
          </a:custGeom>
          <a:solidFill>
            <a:srgbClr val="C1D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801740" y="4551156"/>
            <a:ext cx="3167380" cy="1139190"/>
          </a:xfrm>
          <a:custGeom>
            <a:avLst/>
            <a:gdLst/>
            <a:ahLst/>
            <a:cxnLst/>
            <a:rect l="l" t="t" r="r" b="b"/>
            <a:pathLst>
              <a:path w="3167379" h="1139189">
                <a:moveTo>
                  <a:pt x="3026633" y="50391"/>
                </a:moveTo>
                <a:lnTo>
                  <a:pt x="3006035" y="55165"/>
                </a:lnTo>
                <a:lnTo>
                  <a:pt x="2958880" y="62952"/>
                </a:lnTo>
                <a:lnTo>
                  <a:pt x="2907478" y="69226"/>
                </a:lnTo>
                <a:lnTo>
                  <a:pt x="2901022" y="69837"/>
                </a:lnTo>
                <a:lnTo>
                  <a:pt x="0" y="1112901"/>
                </a:lnTo>
                <a:lnTo>
                  <a:pt x="0" y="1138618"/>
                </a:lnTo>
                <a:lnTo>
                  <a:pt x="3026633" y="50391"/>
                </a:lnTo>
                <a:close/>
              </a:path>
              <a:path w="3167379" h="1139189">
                <a:moveTo>
                  <a:pt x="3166785" y="0"/>
                </a:moveTo>
                <a:lnTo>
                  <a:pt x="3161473" y="1007"/>
                </a:lnTo>
                <a:lnTo>
                  <a:pt x="3133811" y="9027"/>
                </a:lnTo>
                <a:lnTo>
                  <a:pt x="3112163" y="18563"/>
                </a:lnTo>
                <a:lnTo>
                  <a:pt x="3105462" y="22048"/>
                </a:lnTo>
                <a:lnTo>
                  <a:pt x="3166785" y="0"/>
                </a:lnTo>
                <a:close/>
              </a:path>
            </a:pathLst>
          </a:custGeom>
          <a:solidFill>
            <a:srgbClr val="C1D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801740" y="4543064"/>
            <a:ext cx="3220085" cy="1157605"/>
          </a:xfrm>
          <a:custGeom>
            <a:avLst/>
            <a:gdLst/>
            <a:ahLst/>
            <a:cxnLst/>
            <a:rect l="l" t="t" r="r" b="b"/>
            <a:pathLst>
              <a:path w="3220084" h="1157604">
                <a:moveTo>
                  <a:pt x="3219596" y="0"/>
                </a:moveTo>
                <a:lnTo>
                  <a:pt x="3161473" y="9099"/>
                </a:lnTo>
                <a:lnTo>
                  <a:pt x="3112163" y="26656"/>
                </a:lnTo>
                <a:lnTo>
                  <a:pt x="3083662" y="41479"/>
                </a:lnTo>
                <a:lnTo>
                  <a:pt x="3047958" y="53541"/>
                </a:lnTo>
                <a:lnTo>
                  <a:pt x="3006035" y="63258"/>
                </a:lnTo>
                <a:lnTo>
                  <a:pt x="2958880" y="71045"/>
                </a:lnTo>
                <a:lnTo>
                  <a:pt x="2949254" y="72220"/>
                </a:lnTo>
                <a:lnTo>
                  <a:pt x="0" y="1135596"/>
                </a:lnTo>
                <a:lnTo>
                  <a:pt x="0" y="1157607"/>
                </a:lnTo>
                <a:lnTo>
                  <a:pt x="3219596" y="0"/>
                </a:lnTo>
                <a:close/>
              </a:path>
            </a:pathLst>
          </a:custGeom>
          <a:solidFill>
            <a:srgbClr val="C1D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801740" y="4540348"/>
            <a:ext cx="3258820" cy="1175385"/>
          </a:xfrm>
          <a:custGeom>
            <a:avLst/>
            <a:gdLst/>
            <a:ahLst/>
            <a:cxnLst/>
            <a:rect l="l" t="t" r="r" b="b"/>
            <a:pathLst>
              <a:path w="3258820" h="1175385">
                <a:moveTo>
                  <a:pt x="3258664" y="0"/>
                </a:moveTo>
                <a:lnTo>
                  <a:pt x="3194510" y="5551"/>
                </a:lnTo>
                <a:lnTo>
                  <a:pt x="3105462" y="32857"/>
                </a:lnTo>
                <a:lnTo>
                  <a:pt x="3083662" y="44196"/>
                </a:lnTo>
                <a:lnTo>
                  <a:pt x="3047958" y="56258"/>
                </a:lnTo>
                <a:lnTo>
                  <a:pt x="3026633" y="61200"/>
                </a:lnTo>
                <a:lnTo>
                  <a:pt x="0" y="1149427"/>
                </a:lnTo>
                <a:lnTo>
                  <a:pt x="0" y="1174936"/>
                </a:lnTo>
                <a:lnTo>
                  <a:pt x="3258664" y="0"/>
                </a:lnTo>
                <a:close/>
              </a:path>
            </a:pathLst>
          </a:custGeom>
          <a:solidFill>
            <a:srgbClr val="C1DE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801740" y="4539595"/>
            <a:ext cx="3300095" cy="1186815"/>
          </a:xfrm>
          <a:custGeom>
            <a:avLst/>
            <a:gdLst/>
            <a:ahLst/>
            <a:cxnLst/>
            <a:rect l="l" t="t" r="r" b="b"/>
            <a:pathLst>
              <a:path w="3300095" h="1186814">
                <a:moveTo>
                  <a:pt x="3274148" y="0"/>
                </a:moveTo>
                <a:lnTo>
                  <a:pt x="3232281" y="2034"/>
                </a:lnTo>
                <a:lnTo>
                  <a:pt x="3219596" y="3468"/>
                </a:lnTo>
                <a:lnTo>
                  <a:pt x="0" y="1161075"/>
                </a:lnTo>
                <a:lnTo>
                  <a:pt x="0" y="1186793"/>
                </a:lnTo>
                <a:lnTo>
                  <a:pt x="3300071" y="251"/>
                </a:lnTo>
                <a:lnTo>
                  <a:pt x="3274148" y="0"/>
                </a:lnTo>
                <a:close/>
              </a:path>
            </a:pathLst>
          </a:custGeom>
          <a:solidFill>
            <a:srgbClr val="C1DE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801740" y="4539595"/>
            <a:ext cx="3329304" cy="1201420"/>
          </a:xfrm>
          <a:custGeom>
            <a:avLst/>
            <a:gdLst/>
            <a:ahLst/>
            <a:cxnLst/>
            <a:rect l="l" t="t" r="r" b="b"/>
            <a:pathLst>
              <a:path w="3329304" h="1201420">
                <a:moveTo>
                  <a:pt x="3274148" y="0"/>
                </a:moveTo>
                <a:lnTo>
                  <a:pt x="3258664" y="752"/>
                </a:lnTo>
                <a:lnTo>
                  <a:pt x="0" y="1175688"/>
                </a:lnTo>
                <a:lnTo>
                  <a:pt x="0" y="1201416"/>
                </a:lnTo>
                <a:lnTo>
                  <a:pt x="3329136" y="1071"/>
                </a:lnTo>
                <a:lnTo>
                  <a:pt x="3319470" y="438"/>
                </a:lnTo>
                <a:lnTo>
                  <a:pt x="3274148" y="0"/>
                </a:lnTo>
                <a:close/>
              </a:path>
            </a:pathLst>
          </a:custGeom>
          <a:solidFill>
            <a:srgbClr val="C3DF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801740" y="4539846"/>
            <a:ext cx="3354704" cy="1212215"/>
          </a:xfrm>
          <a:custGeom>
            <a:avLst/>
            <a:gdLst/>
            <a:ahLst/>
            <a:cxnLst/>
            <a:rect l="l" t="t" r="r" b="b"/>
            <a:pathLst>
              <a:path w="3354704" h="1212214">
                <a:moveTo>
                  <a:pt x="3300071" y="0"/>
                </a:moveTo>
                <a:lnTo>
                  <a:pt x="0" y="1186542"/>
                </a:lnTo>
                <a:lnTo>
                  <a:pt x="0" y="1212061"/>
                </a:lnTo>
                <a:lnTo>
                  <a:pt x="3354710" y="2495"/>
                </a:lnTo>
                <a:lnTo>
                  <a:pt x="3319470" y="187"/>
                </a:lnTo>
                <a:lnTo>
                  <a:pt x="3300071" y="0"/>
                </a:lnTo>
                <a:close/>
              </a:path>
            </a:pathLst>
          </a:custGeom>
          <a:solidFill>
            <a:srgbClr val="C3DF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801740" y="4540667"/>
            <a:ext cx="3386454" cy="1222375"/>
          </a:xfrm>
          <a:custGeom>
            <a:avLst/>
            <a:gdLst/>
            <a:ahLst/>
            <a:cxnLst/>
            <a:rect l="l" t="t" r="r" b="b"/>
            <a:pathLst>
              <a:path w="3386454" h="1222375">
                <a:moveTo>
                  <a:pt x="3329136" y="0"/>
                </a:moveTo>
                <a:lnTo>
                  <a:pt x="0" y="1200345"/>
                </a:lnTo>
                <a:lnTo>
                  <a:pt x="0" y="1222334"/>
                </a:lnTo>
                <a:lnTo>
                  <a:pt x="3386302" y="4787"/>
                </a:lnTo>
                <a:lnTo>
                  <a:pt x="3367607" y="2519"/>
                </a:lnTo>
                <a:lnTo>
                  <a:pt x="3329136" y="0"/>
                </a:lnTo>
                <a:close/>
              </a:path>
            </a:pathLst>
          </a:custGeom>
          <a:solidFill>
            <a:srgbClr val="C3DF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801740" y="4542341"/>
            <a:ext cx="3411854" cy="1245870"/>
          </a:xfrm>
          <a:custGeom>
            <a:avLst/>
            <a:gdLst/>
            <a:ahLst/>
            <a:cxnLst/>
            <a:rect l="l" t="t" r="r" b="b"/>
            <a:pathLst>
              <a:path w="3411854" h="1245870">
                <a:moveTo>
                  <a:pt x="3354710" y="0"/>
                </a:moveTo>
                <a:lnTo>
                  <a:pt x="0" y="1209565"/>
                </a:lnTo>
                <a:lnTo>
                  <a:pt x="0" y="1245670"/>
                </a:lnTo>
                <a:lnTo>
                  <a:pt x="3411342" y="6151"/>
                </a:lnTo>
                <a:lnTo>
                  <a:pt x="3367607" y="844"/>
                </a:lnTo>
                <a:lnTo>
                  <a:pt x="3354710" y="0"/>
                </a:lnTo>
                <a:close/>
              </a:path>
            </a:pathLst>
          </a:custGeom>
          <a:solidFill>
            <a:srgbClr val="C3DF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801740" y="4545454"/>
            <a:ext cx="3439160" cy="1254125"/>
          </a:xfrm>
          <a:custGeom>
            <a:avLst/>
            <a:gdLst/>
            <a:ahLst/>
            <a:cxnLst/>
            <a:rect l="l" t="t" r="r" b="b"/>
            <a:pathLst>
              <a:path w="3439159" h="1254125">
                <a:moveTo>
                  <a:pt x="3386302" y="0"/>
                </a:moveTo>
                <a:lnTo>
                  <a:pt x="0" y="1217546"/>
                </a:lnTo>
                <a:lnTo>
                  <a:pt x="0" y="1253641"/>
                </a:lnTo>
                <a:lnTo>
                  <a:pt x="3438902" y="7598"/>
                </a:lnTo>
                <a:lnTo>
                  <a:pt x="3417919" y="3836"/>
                </a:lnTo>
                <a:lnTo>
                  <a:pt x="3386302" y="0"/>
                </a:lnTo>
                <a:close/>
              </a:path>
            </a:pathLst>
          </a:custGeom>
          <a:solidFill>
            <a:srgbClr val="C3DF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801740" y="4548493"/>
            <a:ext cx="3460115" cy="1265555"/>
          </a:xfrm>
          <a:custGeom>
            <a:avLst/>
            <a:gdLst/>
            <a:ahLst/>
            <a:cxnLst/>
            <a:rect l="l" t="t" r="r" b="b"/>
            <a:pathLst>
              <a:path w="3460115" h="1265554">
                <a:moveTo>
                  <a:pt x="3411342" y="0"/>
                </a:moveTo>
                <a:lnTo>
                  <a:pt x="0" y="1239519"/>
                </a:lnTo>
                <a:lnTo>
                  <a:pt x="0" y="1265278"/>
                </a:lnTo>
                <a:lnTo>
                  <a:pt x="3459513" y="8256"/>
                </a:lnTo>
                <a:lnTo>
                  <a:pt x="3417919" y="798"/>
                </a:lnTo>
                <a:lnTo>
                  <a:pt x="3411342" y="0"/>
                </a:lnTo>
                <a:close/>
              </a:path>
            </a:pathLst>
          </a:custGeom>
          <a:solidFill>
            <a:srgbClr val="C5DF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801740" y="4553053"/>
            <a:ext cx="3479165" cy="1271905"/>
          </a:xfrm>
          <a:custGeom>
            <a:avLst/>
            <a:gdLst/>
            <a:ahLst/>
            <a:cxnLst/>
            <a:rect l="l" t="t" r="r" b="b"/>
            <a:pathLst>
              <a:path w="3479165" h="1271904">
                <a:moveTo>
                  <a:pt x="3438902" y="0"/>
                </a:moveTo>
                <a:lnTo>
                  <a:pt x="0" y="1246043"/>
                </a:lnTo>
                <a:lnTo>
                  <a:pt x="0" y="1271613"/>
                </a:lnTo>
                <a:lnTo>
                  <a:pt x="3478583" y="7661"/>
                </a:lnTo>
                <a:lnTo>
                  <a:pt x="3469767" y="5534"/>
                </a:lnTo>
                <a:lnTo>
                  <a:pt x="3438902" y="0"/>
                </a:lnTo>
                <a:close/>
              </a:path>
            </a:pathLst>
          </a:custGeom>
          <a:solidFill>
            <a:srgbClr val="C5DF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801740" y="4556749"/>
            <a:ext cx="3503295" cy="1279525"/>
          </a:xfrm>
          <a:custGeom>
            <a:avLst/>
            <a:gdLst/>
            <a:ahLst/>
            <a:cxnLst/>
            <a:rect l="l" t="t" r="r" b="b"/>
            <a:pathLst>
              <a:path w="3503295" h="1279525">
                <a:moveTo>
                  <a:pt x="3459513" y="0"/>
                </a:moveTo>
                <a:lnTo>
                  <a:pt x="0" y="1257022"/>
                </a:lnTo>
                <a:lnTo>
                  <a:pt x="0" y="1278990"/>
                </a:lnTo>
                <a:lnTo>
                  <a:pt x="3502775" y="9804"/>
                </a:lnTo>
                <a:lnTo>
                  <a:pt x="3469767" y="1838"/>
                </a:lnTo>
                <a:lnTo>
                  <a:pt x="3459513" y="0"/>
                </a:lnTo>
                <a:close/>
              </a:path>
            </a:pathLst>
          </a:custGeom>
          <a:solidFill>
            <a:srgbClr val="C5DF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801740" y="4560715"/>
            <a:ext cx="3521710" cy="1290320"/>
          </a:xfrm>
          <a:custGeom>
            <a:avLst/>
            <a:gdLst/>
            <a:ahLst/>
            <a:cxnLst/>
            <a:rect l="l" t="t" r="r" b="b"/>
            <a:pathLst>
              <a:path w="3521709" h="1290320">
                <a:moveTo>
                  <a:pt x="3478583" y="0"/>
                </a:moveTo>
                <a:lnTo>
                  <a:pt x="0" y="1263951"/>
                </a:lnTo>
                <a:lnTo>
                  <a:pt x="0" y="1289710"/>
                </a:lnTo>
                <a:lnTo>
                  <a:pt x="3521183" y="10280"/>
                </a:lnTo>
                <a:lnTo>
                  <a:pt x="3478583" y="0"/>
                </a:lnTo>
                <a:close/>
              </a:path>
            </a:pathLst>
          </a:custGeom>
          <a:solidFill>
            <a:srgbClr val="C4DF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801740" y="4566553"/>
            <a:ext cx="3543300" cy="1295400"/>
          </a:xfrm>
          <a:custGeom>
            <a:avLst/>
            <a:gdLst/>
            <a:ahLst/>
            <a:cxnLst/>
            <a:rect l="l" t="t" r="r" b="b"/>
            <a:pathLst>
              <a:path w="3543300" h="1295400">
                <a:moveTo>
                  <a:pt x="3502775" y="0"/>
                </a:moveTo>
                <a:lnTo>
                  <a:pt x="0" y="1269186"/>
                </a:lnTo>
                <a:lnTo>
                  <a:pt x="0" y="1294934"/>
                </a:lnTo>
                <a:lnTo>
                  <a:pt x="3543104" y="11134"/>
                </a:lnTo>
                <a:lnTo>
                  <a:pt x="3522511" y="4762"/>
                </a:lnTo>
                <a:lnTo>
                  <a:pt x="3502775" y="0"/>
                </a:lnTo>
                <a:close/>
              </a:path>
            </a:pathLst>
          </a:custGeom>
          <a:solidFill>
            <a:srgbClr val="C4DF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801740" y="4570995"/>
            <a:ext cx="3559810" cy="1301750"/>
          </a:xfrm>
          <a:custGeom>
            <a:avLst/>
            <a:gdLst/>
            <a:ahLst/>
            <a:cxnLst/>
            <a:rect l="l" t="t" r="r" b="b"/>
            <a:pathLst>
              <a:path w="3559809" h="1301750">
                <a:moveTo>
                  <a:pt x="3521183" y="0"/>
                </a:moveTo>
                <a:lnTo>
                  <a:pt x="0" y="1279430"/>
                </a:lnTo>
                <a:lnTo>
                  <a:pt x="0" y="1301387"/>
                </a:lnTo>
                <a:lnTo>
                  <a:pt x="3559324" y="11711"/>
                </a:lnTo>
                <a:lnTo>
                  <a:pt x="3522511" y="320"/>
                </a:lnTo>
                <a:lnTo>
                  <a:pt x="3521183" y="0"/>
                </a:lnTo>
                <a:close/>
              </a:path>
            </a:pathLst>
          </a:custGeom>
          <a:solidFill>
            <a:srgbClr val="C5DF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801740" y="4577688"/>
            <a:ext cx="3576320" cy="1310005"/>
          </a:xfrm>
          <a:custGeom>
            <a:avLst/>
            <a:gdLst/>
            <a:ahLst/>
            <a:cxnLst/>
            <a:rect l="l" t="t" r="r" b="b"/>
            <a:pathLst>
              <a:path w="3576320" h="1310004">
                <a:moveTo>
                  <a:pt x="3543104" y="0"/>
                </a:moveTo>
                <a:lnTo>
                  <a:pt x="0" y="1283799"/>
                </a:lnTo>
                <a:lnTo>
                  <a:pt x="0" y="1309392"/>
                </a:lnTo>
                <a:lnTo>
                  <a:pt x="3575770" y="10127"/>
                </a:lnTo>
                <a:lnTo>
                  <a:pt x="3575511" y="10027"/>
                </a:lnTo>
                <a:lnTo>
                  <a:pt x="3543104" y="0"/>
                </a:lnTo>
                <a:close/>
              </a:path>
            </a:pathLst>
          </a:custGeom>
          <a:solidFill>
            <a:srgbClr val="C5DF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801740" y="4582706"/>
            <a:ext cx="3609975" cy="1316355"/>
          </a:xfrm>
          <a:custGeom>
            <a:avLst/>
            <a:gdLst/>
            <a:ahLst/>
            <a:cxnLst/>
            <a:rect l="l" t="t" r="r" b="b"/>
            <a:pathLst>
              <a:path w="3609975" h="1316354">
                <a:moveTo>
                  <a:pt x="3559324" y="0"/>
                </a:moveTo>
                <a:lnTo>
                  <a:pt x="0" y="1289676"/>
                </a:lnTo>
                <a:lnTo>
                  <a:pt x="0" y="1315850"/>
                </a:lnTo>
                <a:lnTo>
                  <a:pt x="3609399" y="18089"/>
                </a:lnTo>
                <a:lnTo>
                  <a:pt x="3575511" y="5008"/>
                </a:lnTo>
                <a:lnTo>
                  <a:pt x="3559324" y="0"/>
                </a:lnTo>
                <a:close/>
              </a:path>
            </a:pathLst>
          </a:custGeom>
          <a:solidFill>
            <a:srgbClr val="C5DF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801740" y="4587815"/>
            <a:ext cx="3624579" cy="1325880"/>
          </a:xfrm>
          <a:custGeom>
            <a:avLst/>
            <a:gdLst/>
            <a:ahLst/>
            <a:cxnLst/>
            <a:rect l="l" t="t" r="r" b="b"/>
            <a:pathLst>
              <a:path w="3624579" h="1325879">
                <a:moveTo>
                  <a:pt x="3575770" y="0"/>
                </a:moveTo>
                <a:lnTo>
                  <a:pt x="0" y="1299264"/>
                </a:lnTo>
                <a:lnTo>
                  <a:pt x="0" y="1325420"/>
                </a:lnTo>
                <a:lnTo>
                  <a:pt x="3624192" y="18690"/>
                </a:lnTo>
                <a:lnTo>
                  <a:pt x="3575770" y="0"/>
                </a:lnTo>
                <a:close/>
              </a:path>
            </a:pathLst>
          </a:custGeom>
          <a:solidFill>
            <a:srgbClr val="C5DFA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801740" y="4600795"/>
            <a:ext cx="3637915" cy="1323340"/>
          </a:xfrm>
          <a:custGeom>
            <a:avLst/>
            <a:gdLst/>
            <a:ahLst/>
            <a:cxnLst/>
            <a:rect l="l" t="t" r="r" b="b"/>
            <a:pathLst>
              <a:path w="3637915" h="1323339">
                <a:moveTo>
                  <a:pt x="3609399" y="0"/>
                </a:moveTo>
                <a:lnTo>
                  <a:pt x="0" y="1297760"/>
                </a:lnTo>
                <a:lnTo>
                  <a:pt x="0" y="1323335"/>
                </a:lnTo>
                <a:lnTo>
                  <a:pt x="3637661" y="11748"/>
                </a:lnTo>
                <a:lnTo>
                  <a:pt x="3628127" y="7228"/>
                </a:lnTo>
                <a:lnTo>
                  <a:pt x="3609399" y="0"/>
                </a:lnTo>
                <a:close/>
              </a:path>
            </a:pathLst>
          </a:custGeom>
          <a:solidFill>
            <a:srgbClr val="C7DFA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801740" y="4606506"/>
            <a:ext cx="3655695" cy="1329055"/>
          </a:xfrm>
          <a:custGeom>
            <a:avLst/>
            <a:gdLst/>
            <a:ahLst/>
            <a:cxnLst/>
            <a:rect l="l" t="t" r="r" b="b"/>
            <a:pathLst>
              <a:path w="3655695" h="1329054">
                <a:moveTo>
                  <a:pt x="3624192" y="0"/>
                </a:moveTo>
                <a:lnTo>
                  <a:pt x="0" y="1306729"/>
                </a:lnTo>
                <a:lnTo>
                  <a:pt x="0" y="1328663"/>
                </a:lnTo>
                <a:lnTo>
                  <a:pt x="3655298" y="14400"/>
                </a:lnTo>
                <a:lnTo>
                  <a:pt x="3628127" y="1518"/>
                </a:lnTo>
                <a:lnTo>
                  <a:pt x="3624192" y="0"/>
                </a:lnTo>
                <a:close/>
              </a:path>
            </a:pathLst>
          </a:custGeom>
          <a:solidFill>
            <a:srgbClr val="C7DFA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801740" y="4612545"/>
            <a:ext cx="3669029" cy="1337310"/>
          </a:xfrm>
          <a:custGeom>
            <a:avLst/>
            <a:gdLst/>
            <a:ahLst/>
            <a:cxnLst/>
            <a:rect l="l" t="t" r="r" b="b"/>
            <a:pathLst>
              <a:path w="3669029" h="1337310">
                <a:moveTo>
                  <a:pt x="3637661" y="0"/>
                </a:moveTo>
                <a:lnTo>
                  <a:pt x="0" y="1311586"/>
                </a:lnTo>
                <a:lnTo>
                  <a:pt x="0" y="1337314"/>
                </a:lnTo>
                <a:lnTo>
                  <a:pt x="3668487" y="14613"/>
                </a:lnTo>
                <a:lnTo>
                  <a:pt x="3637661" y="0"/>
                </a:lnTo>
                <a:close/>
              </a:path>
            </a:pathLst>
          </a:custGeom>
          <a:solidFill>
            <a:srgbClr val="C7DF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801740" y="4620905"/>
            <a:ext cx="3685540" cy="1340485"/>
          </a:xfrm>
          <a:custGeom>
            <a:avLst/>
            <a:gdLst/>
            <a:ahLst/>
            <a:cxnLst/>
            <a:rect l="l" t="t" r="r" b="b"/>
            <a:pathLst>
              <a:path w="3685540" h="1340485">
                <a:moveTo>
                  <a:pt x="3655298" y="0"/>
                </a:moveTo>
                <a:lnTo>
                  <a:pt x="0" y="1314263"/>
                </a:lnTo>
                <a:lnTo>
                  <a:pt x="0" y="1339980"/>
                </a:lnTo>
                <a:lnTo>
                  <a:pt x="3685436" y="14881"/>
                </a:lnTo>
                <a:lnTo>
                  <a:pt x="3679719" y="11577"/>
                </a:lnTo>
                <a:lnTo>
                  <a:pt x="3655298" y="0"/>
                </a:lnTo>
                <a:close/>
              </a:path>
            </a:pathLst>
          </a:custGeom>
          <a:solidFill>
            <a:srgbClr val="C6DFA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801740" y="4627159"/>
            <a:ext cx="3697604" cy="1348740"/>
          </a:xfrm>
          <a:custGeom>
            <a:avLst/>
            <a:gdLst/>
            <a:ahLst/>
            <a:cxnLst/>
            <a:rect l="l" t="t" r="r" b="b"/>
            <a:pathLst>
              <a:path w="3697604" h="1348739">
                <a:moveTo>
                  <a:pt x="3668487" y="0"/>
                </a:moveTo>
                <a:lnTo>
                  <a:pt x="0" y="1322700"/>
                </a:lnTo>
                <a:lnTo>
                  <a:pt x="0" y="1348428"/>
                </a:lnTo>
                <a:lnTo>
                  <a:pt x="3697147" y="15394"/>
                </a:lnTo>
                <a:lnTo>
                  <a:pt x="3679719" y="5324"/>
                </a:lnTo>
                <a:lnTo>
                  <a:pt x="3668487" y="0"/>
                </a:lnTo>
                <a:close/>
              </a:path>
            </a:pathLst>
          </a:custGeom>
          <a:solidFill>
            <a:srgbClr val="C6DF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801740" y="4635787"/>
            <a:ext cx="3709035" cy="1351280"/>
          </a:xfrm>
          <a:custGeom>
            <a:avLst/>
            <a:gdLst/>
            <a:ahLst/>
            <a:cxnLst/>
            <a:rect l="l" t="t" r="r" b="b"/>
            <a:pathLst>
              <a:path w="3709034" h="1351279">
                <a:moveTo>
                  <a:pt x="3685436" y="0"/>
                </a:moveTo>
                <a:lnTo>
                  <a:pt x="0" y="1325099"/>
                </a:lnTo>
                <a:lnTo>
                  <a:pt x="0" y="1350696"/>
                </a:lnTo>
                <a:lnTo>
                  <a:pt x="3708758" y="13475"/>
                </a:lnTo>
                <a:lnTo>
                  <a:pt x="3685436" y="0"/>
                </a:lnTo>
                <a:close/>
              </a:path>
            </a:pathLst>
          </a:custGeom>
          <a:solidFill>
            <a:srgbClr val="C8DF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801740" y="4642553"/>
            <a:ext cx="3724910" cy="1355090"/>
          </a:xfrm>
          <a:custGeom>
            <a:avLst/>
            <a:gdLst/>
            <a:ahLst/>
            <a:cxnLst/>
            <a:rect l="l" t="t" r="r" b="b"/>
            <a:pathLst>
              <a:path w="3724909" h="1355089">
                <a:moveTo>
                  <a:pt x="3697147" y="0"/>
                </a:moveTo>
                <a:lnTo>
                  <a:pt x="0" y="1333034"/>
                </a:lnTo>
                <a:lnTo>
                  <a:pt x="0" y="1354946"/>
                </a:lnTo>
                <a:lnTo>
                  <a:pt x="3724496" y="15802"/>
                </a:lnTo>
                <a:lnTo>
                  <a:pt x="3697147" y="0"/>
                </a:lnTo>
                <a:close/>
              </a:path>
            </a:pathLst>
          </a:custGeom>
          <a:solidFill>
            <a:srgbClr val="C8DF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801740" y="4649262"/>
            <a:ext cx="3735704" cy="1363345"/>
          </a:xfrm>
          <a:custGeom>
            <a:avLst/>
            <a:gdLst/>
            <a:ahLst/>
            <a:cxnLst/>
            <a:rect l="l" t="t" r="r" b="b"/>
            <a:pathLst>
              <a:path w="3735704" h="1363345">
                <a:moveTo>
                  <a:pt x="3708758" y="0"/>
                </a:moveTo>
                <a:lnTo>
                  <a:pt x="0" y="1337220"/>
                </a:lnTo>
                <a:lnTo>
                  <a:pt x="0" y="1362949"/>
                </a:lnTo>
                <a:lnTo>
                  <a:pt x="3735409" y="16119"/>
                </a:lnTo>
                <a:lnTo>
                  <a:pt x="3729647" y="12069"/>
                </a:lnTo>
                <a:lnTo>
                  <a:pt x="3708758" y="0"/>
                </a:lnTo>
                <a:close/>
              </a:path>
            </a:pathLst>
          </a:custGeom>
          <a:solidFill>
            <a:srgbClr val="C8DFA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801740" y="4658355"/>
            <a:ext cx="3745865" cy="1365250"/>
          </a:xfrm>
          <a:custGeom>
            <a:avLst/>
            <a:gdLst/>
            <a:ahLst/>
            <a:cxnLst/>
            <a:rect l="l" t="t" r="r" b="b"/>
            <a:pathLst>
              <a:path w="3745865" h="1365250">
                <a:moveTo>
                  <a:pt x="3724496" y="0"/>
                </a:moveTo>
                <a:lnTo>
                  <a:pt x="0" y="1339144"/>
                </a:lnTo>
                <a:lnTo>
                  <a:pt x="0" y="1364751"/>
                </a:lnTo>
                <a:lnTo>
                  <a:pt x="3745654" y="14227"/>
                </a:lnTo>
                <a:lnTo>
                  <a:pt x="3729647" y="2976"/>
                </a:lnTo>
                <a:lnTo>
                  <a:pt x="3724496" y="0"/>
                </a:lnTo>
                <a:close/>
              </a:path>
            </a:pathLst>
          </a:custGeom>
          <a:solidFill>
            <a:srgbClr val="C8DFA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801740" y="4665381"/>
            <a:ext cx="3759835" cy="1369060"/>
          </a:xfrm>
          <a:custGeom>
            <a:avLst/>
            <a:gdLst/>
            <a:ahLst/>
            <a:cxnLst/>
            <a:rect l="l" t="t" r="r" b="b"/>
            <a:pathLst>
              <a:path w="3759834" h="1369060">
                <a:moveTo>
                  <a:pt x="3735409" y="0"/>
                </a:moveTo>
                <a:lnTo>
                  <a:pt x="0" y="1346829"/>
                </a:lnTo>
                <a:lnTo>
                  <a:pt x="0" y="1368730"/>
                </a:lnTo>
                <a:lnTo>
                  <a:pt x="3759563" y="16978"/>
                </a:lnTo>
                <a:lnTo>
                  <a:pt x="3735409" y="0"/>
                </a:lnTo>
                <a:close/>
              </a:path>
            </a:pathLst>
          </a:custGeom>
          <a:solidFill>
            <a:srgbClr val="C8DFA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801740" y="4672583"/>
            <a:ext cx="3769995" cy="1376680"/>
          </a:xfrm>
          <a:custGeom>
            <a:avLst/>
            <a:gdLst/>
            <a:ahLst/>
            <a:cxnLst/>
            <a:rect l="l" t="t" r="r" b="b"/>
            <a:pathLst>
              <a:path w="3769995" h="1376679">
                <a:moveTo>
                  <a:pt x="3745654" y="0"/>
                </a:moveTo>
                <a:lnTo>
                  <a:pt x="0" y="1350523"/>
                </a:lnTo>
                <a:lnTo>
                  <a:pt x="0" y="1376252"/>
                </a:lnTo>
                <a:lnTo>
                  <a:pt x="3769847" y="17005"/>
                </a:lnTo>
                <a:lnTo>
                  <a:pt x="3745654" y="0"/>
                </a:lnTo>
                <a:close/>
              </a:path>
            </a:pathLst>
          </a:custGeom>
          <a:solidFill>
            <a:srgbClr val="CAE0A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801740" y="4682360"/>
            <a:ext cx="3783329" cy="1377950"/>
          </a:xfrm>
          <a:custGeom>
            <a:avLst/>
            <a:gdLst/>
            <a:ahLst/>
            <a:cxnLst/>
            <a:rect l="l" t="t" r="r" b="b"/>
            <a:pathLst>
              <a:path w="3783329" h="1377950">
                <a:moveTo>
                  <a:pt x="3759563" y="0"/>
                </a:moveTo>
                <a:lnTo>
                  <a:pt x="0" y="1351752"/>
                </a:lnTo>
                <a:lnTo>
                  <a:pt x="0" y="1377469"/>
                </a:lnTo>
                <a:lnTo>
                  <a:pt x="3782940" y="17312"/>
                </a:lnTo>
                <a:lnTo>
                  <a:pt x="3777273" y="12448"/>
                </a:lnTo>
                <a:lnTo>
                  <a:pt x="3759563" y="0"/>
                </a:lnTo>
                <a:close/>
              </a:path>
            </a:pathLst>
          </a:custGeom>
          <a:solidFill>
            <a:srgbClr val="CAE0A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801740" y="4689588"/>
            <a:ext cx="3792220" cy="1395730"/>
          </a:xfrm>
          <a:custGeom>
            <a:avLst/>
            <a:gdLst/>
            <a:ahLst/>
            <a:cxnLst/>
            <a:rect l="l" t="t" r="r" b="b"/>
            <a:pathLst>
              <a:path w="3792220" h="1395729">
                <a:moveTo>
                  <a:pt x="3769847" y="0"/>
                </a:moveTo>
                <a:lnTo>
                  <a:pt x="0" y="1359246"/>
                </a:lnTo>
                <a:lnTo>
                  <a:pt x="0" y="1395626"/>
                </a:lnTo>
                <a:lnTo>
                  <a:pt x="3791947" y="17813"/>
                </a:lnTo>
                <a:lnTo>
                  <a:pt x="3777273" y="5219"/>
                </a:lnTo>
                <a:lnTo>
                  <a:pt x="3769847" y="0"/>
                </a:lnTo>
                <a:close/>
              </a:path>
            </a:pathLst>
          </a:custGeom>
          <a:solidFill>
            <a:srgbClr val="CADFA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801740" y="4699672"/>
            <a:ext cx="3801110" cy="1397000"/>
          </a:xfrm>
          <a:custGeom>
            <a:avLst/>
            <a:gdLst/>
            <a:ahLst/>
            <a:cxnLst/>
            <a:rect l="l" t="t" r="r" b="b"/>
            <a:pathLst>
              <a:path w="3801109" h="1397000">
                <a:moveTo>
                  <a:pt x="3782940" y="0"/>
                </a:moveTo>
                <a:lnTo>
                  <a:pt x="0" y="1360157"/>
                </a:lnTo>
                <a:lnTo>
                  <a:pt x="0" y="1396438"/>
                </a:lnTo>
                <a:lnTo>
                  <a:pt x="3800867" y="15384"/>
                </a:lnTo>
                <a:lnTo>
                  <a:pt x="3782940" y="0"/>
                </a:lnTo>
                <a:close/>
              </a:path>
            </a:pathLst>
          </a:custGeom>
          <a:solidFill>
            <a:srgbClr val="CADF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801740" y="4707401"/>
            <a:ext cx="3813175" cy="1400175"/>
          </a:xfrm>
          <a:custGeom>
            <a:avLst/>
            <a:gdLst/>
            <a:ahLst/>
            <a:cxnLst/>
            <a:rect l="l" t="t" r="r" b="b"/>
            <a:pathLst>
              <a:path w="3813175" h="1400175">
                <a:moveTo>
                  <a:pt x="3791947" y="0"/>
                </a:moveTo>
                <a:lnTo>
                  <a:pt x="0" y="1377813"/>
                </a:lnTo>
                <a:lnTo>
                  <a:pt x="0" y="1399692"/>
                </a:lnTo>
                <a:lnTo>
                  <a:pt x="3813027" y="18090"/>
                </a:lnTo>
                <a:lnTo>
                  <a:pt x="3791947" y="0"/>
                </a:lnTo>
                <a:close/>
              </a:path>
            </a:pathLst>
          </a:custGeom>
          <a:solidFill>
            <a:srgbClr val="CADF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801740" y="4715056"/>
            <a:ext cx="3822065" cy="1407160"/>
          </a:xfrm>
          <a:custGeom>
            <a:avLst/>
            <a:gdLst/>
            <a:ahLst/>
            <a:cxnLst/>
            <a:rect l="l" t="t" r="r" b="b"/>
            <a:pathLst>
              <a:path w="3822065" h="1407160">
                <a:moveTo>
                  <a:pt x="3800867" y="0"/>
                </a:moveTo>
                <a:lnTo>
                  <a:pt x="0" y="1381054"/>
                </a:lnTo>
                <a:lnTo>
                  <a:pt x="0" y="1406813"/>
                </a:lnTo>
                <a:lnTo>
                  <a:pt x="3821954" y="18096"/>
                </a:lnTo>
                <a:lnTo>
                  <a:pt x="3800867" y="0"/>
                </a:lnTo>
                <a:close/>
              </a:path>
            </a:pathLst>
          </a:custGeom>
          <a:solidFill>
            <a:srgbClr val="CDDF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801740" y="4725492"/>
            <a:ext cx="3822065" cy="1407795"/>
          </a:xfrm>
          <a:custGeom>
            <a:avLst/>
            <a:gdLst/>
            <a:ahLst/>
            <a:cxnLst/>
            <a:rect l="l" t="t" r="r" b="b"/>
            <a:pathLst>
              <a:path w="3822065" h="1407795">
                <a:moveTo>
                  <a:pt x="3813027" y="0"/>
                </a:moveTo>
                <a:lnTo>
                  <a:pt x="0" y="1381602"/>
                </a:lnTo>
                <a:lnTo>
                  <a:pt x="0" y="1407350"/>
                </a:lnTo>
                <a:lnTo>
                  <a:pt x="3821954" y="22513"/>
                </a:lnTo>
                <a:lnTo>
                  <a:pt x="3821954" y="7660"/>
                </a:lnTo>
                <a:lnTo>
                  <a:pt x="3813027" y="0"/>
                </a:lnTo>
                <a:close/>
              </a:path>
            </a:pathLst>
          </a:custGeom>
          <a:solidFill>
            <a:srgbClr val="CDDF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801740" y="4733152"/>
            <a:ext cx="3822065" cy="1410970"/>
          </a:xfrm>
          <a:custGeom>
            <a:avLst/>
            <a:gdLst/>
            <a:ahLst/>
            <a:cxnLst/>
            <a:rect l="l" t="t" r="r" b="b"/>
            <a:pathLst>
              <a:path w="3822065" h="1410970">
                <a:moveTo>
                  <a:pt x="3821954" y="0"/>
                </a:moveTo>
                <a:lnTo>
                  <a:pt x="0" y="1388716"/>
                </a:lnTo>
                <a:lnTo>
                  <a:pt x="0" y="1410585"/>
                </a:lnTo>
                <a:lnTo>
                  <a:pt x="3821954" y="25747"/>
                </a:lnTo>
                <a:lnTo>
                  <a:pt x="3821954" y="0"/>
                </a:lnTo>
                <a:close/>
              </a:path>
            </a:pathLst>
          </a:custGeom>
          <a:solidFill>
            <a:srgbClr val="CDDF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801740" y="4748005"/>
            <a:ext cx="3822065" cy="1410970"/>
          </a:xfrm>
          <a:custGeom>
            <a:avLst/>
            <a:gdLst/>
            <a:ahLst/>
            <a:cxnLst/>
            <a:rect l="l" t="t" r="r" b="b"/>
            <a:pathLst>
              <a:path w="3822065" h="1410970">
                <a:moveTo>
                  <a:pt x="3821954" y="0"/>
                </a:moveTo>
                <a:lnTo>
                  <a:pt x="0" y="1384837"/>
                </a:lnTo>
                <a:lnTo>
                  <a:pt x="0" y="1410518"/>
                </a:lnTo>
                <a:lnTo>
                  <a:pt x="3821954" y="21802"/>
                </a:lnTo>
                <a:lnTo>
                  <a:pt x="3821954" y="0"/>
                </a:lnTo>
                <a:close/>
              </a:path>
            </a:pathLst>
          </a:custGeom>
          <a:solidFill>
            <a:srgbClr val="CDDF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801740" y="4758900"/>
            <a:ext cx="3822065" cy="1410970"/>
          </a:xfrm>
          <a:custGeom>
            <a:avLst/>
            <a:gdLst/>
            <a:ahLst/>
            <a:cxnLst/>
            <a:rect l="l" t="t" r="r" b="b"/>
            <a:pathLst>
              <a:path w="3822065" h="1410970">
                <a:moveTo>
                  <a:pt x="3821954" y="0"/>
                </a:moveTo>
                <a:lnTo>
                  <a:pt x="0" y="1384837"/>
                </a:lnTo>
                <a:lnTo>
                  <a:pt x="0" y="1410585"/>
                </a:lnTo>
                <a:lnTo>
                  <a:pt x="3821954" y="25747"/>
                </a:lnTo>
                <a:lnTo>
                  <a:pt x="3821954" y="0"/>
                </a:lnTo>
                <a:close/>
              </a:path>
            </a:pathLst>
          </a:custGeom>
          <a:solidFill>
            <a:srgbClr val="CDDF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801740" y="4769807"/>
            <a:ext cx="3822065" cy="1414780"/>
          </a:xfrm>
          <a:custGeom>
            <a:avLst/>
            <a:gdLst/>
            <a:ahLst/>
            <a:cxnLst/>
            <a:rect l="l" t="t" r="r" b="b"/>
            <a:pathLst>
              <a:path w="3822065" h="1414779">
                <a:moveTo>
                  <a:pt x="3821954" y="0"/>
                </a:moveTo>
                <a:lnTo>
                  <a:pt x="0" y="1388716"/>
                </a:lnTo>
                <a:lnTo>
                  <a:pt x="0" y="1414627"/>
                </a:lnTo>
                <a:lnTo>
                  <a:pt x="3821954" y="36593"/>
                </a:lnTo>
                <a:lnTo>
                  <a:pt x="3821954" y="0"/>
                </a:lnTo>
                <a:close/>
              </a:path>
            </a:pathLst>
          </a:custGeom>
          <a:solidFill>
            <a:srgbClr val="CEE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801740" y="4784648"/>
            <a:ext cx="3822065" cy="1410970"/>
          </a:xfrm>
          <a:custGeom>
            <a:avLst/>
            <a:gdLst/>
            <a:ahLst/>
            <a:cxnLst/>
            <a:rect l="l" t="t" r="r" b="b"/>
            <a:pathLst>
              <a:path w="3822065" h="1410970">
                <a:moveTo>
                  <a:pt x="3821954" y="0"/>
                </a:moveTo>
                <a:lnTo>
                  <a:pt x="0" y="1384837"/>
                </a:lnTo>
                <a:lnTo>
                  <a:pt x="0" y="1410682"/>
                </a:lnTo>
                <a:lnTo>
                  <a:pt x="3821954" y="32647"/>
                </a:lnTo>
                <a:lnTo>
                  <a:pt x="3821954" y="0"/>
                </a:lnTo>
                <a:close/>
              </a:path>
            </a:pathLst>
          </a:custGeom>
          <a:solidFill>
            <a:srgbClr val="CEE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801740" y="4806400"/>
            <a:ext cx="3822065" cy="1400175"/>
          </a:xfrm>
          <a:custGeom>
            <a:avLst/>
            <a:gdLst/>
            <a:ahLst/>
            <a:cxnLst/>
            <a:rect l="l" t="t" r="r" b="b"/>
            <a:pathLst>
              <a:path w="3822065" h="1400175">
                <a:moveTo>
                  <a:pt x="3821954" y="0"/>
                </a:moveTo>
                <a:lnTo>
                  <a:pt x="0" y="1378034"/>
                </a:lnTo>
                <a:lnTo>
                  <a:pt x="0" y="1399880"/>
                </a:lnTo>
                <a:lnTo>
                  <a:pt x="3821954" y="25695"/>
                </a:lnTo>
                <a:lnTo>
                  <a:pt x="3821954" y="0"/>
                </a:lnTo>
                <a:close/>
              </a:path>
            </a:pathLst>
          </a:custGeom>
          <a:solidFill>
            <a:srgbClr val="CFE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801740" y="4817296"/>
            <a:ext cx="3822065" cy="1403985"/>
          </a:xfrm>
          <a:custGeom>
            <a:avLst/>
            <a:gdLst/>
            <a:ahLst/>
            <a:cxnLst/>
            <a:rect l="l" t="t" r="r" b="b"/>
            <a:pathLst>
              <a:path w="3822065" h="1403985">
                <a:moveTo>
                  <a:pt x="3821954" y="0"/>
                </a:moveTo>
                <a:lnTo>
                  <a:pt x="0" y="1378034"/>
                </a:lnTo>
                <a:lnTo>
                  <a:pt x="0" y="1403762"/>
                </a:lnTo>
                <a:lnTo>
                  <a:pt x="3821954" y="25728"/>
                </a:lnTo>
                <a:lnTo>
                  <a:pt x="3821954" y="0"/>
                </a:lnTo>
                <a:close/>
              </a:path>
            </a:pathLst>
          </a:custGeom>
          <a:solidFill>
            <a:srgbClr val="CEDF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801740" y="4832096"/>
            <a:ext cx="3822065" cy="1400175"/>
          </a:xfrm>
          <a:custGeom>
            <a:avLst/>
            <a:gdLst/>
            <a:ahLst/>
            <a:cxnLst/>
            <a:rect l="l" t="t" r="r" b="b"/>
            <a:pathLst>
              <a:path w="3822065" h="1400175">
                <a:moveTo>
                  <a:pt x="3821954" y="0"/>
                </a:moveTo>
                <a:lnTo>
                  <a:pt x="0" y="1374185"/>
                </a:lnTo>
                <a:lnTo>
                  <a:pt x="0" y="1399896"/>
                </a:lnTo>
                <a:lnTo>
                  <a:pt x="3821954" y="25717"/>
                </a:lnTo>
                <a:lnTo>
                  <a:pt x="3821954" y="0"/>
                </a:lnTo>
                <a:close/>
              </a:path>
            </a:pathLst>
          </a:custGeom>
          <a:solidFill>
            <a:srgbClr val="CEDF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801740" y="4843024"/>
            <a:ext cx="3822065" cy="1403985"/>
          </a:xfrm>
          <a:custGeom>
            <a:avLst/>
            <a:gdLst/>
            <a:ahLst/>
            <a:cxnLst/>
            <a:rect l="l" t="t" r="r" b="b"/>
            <a:pathLst>
              <a:path w="3822065" h="1403985">
                <a:moveTo>
                  <a:pt x="3821954" y="0"/>
                </a:moveTo>
                <a:lnTo>
                  <a:pt x="0" y="1378034"/>
                </a:lnTo>
                <a:lnTo>
                  <a:pt x="0" y="1403757"/>
                </a:lnTo>
                <a:lnTo>
                  <a:pt x="3821954" y="25728"/>
                </a:lnTo>
                <a:lnTo>
                  <a:pt x="3821954" y="0"/>
                </a:lnTo>
                <a:close/>
              </a:path>
            </a:pathLst>
          </a:custGeom>
          <a:solidFill>
            <a:srgbClr val="D0E0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801740" y="4857813"/>
            <a:ext cx="3822065" cy="1400175"/>
          </a:xfrm>
          <a:custGeom>
            <a:avLst/>
            <a:gdLst/>
            <a:ahLst/>
            <a:cxnLst/>
            <a:rect l="l" t="t" r="r" b="b"/>
            <a:pathLst>
              <a:path w="3822065" h="1400175">
                <a:moveTo>
                  <a:pt x="3821954" y="0"/>
                </a:moveTo>
                <a:lnTo>
                  <a:pt x="0" y="1374179"/>
                </a:lnTo>
                <a:lnTo>
                  <a:pt x="0" y="1399863"/>
                </a:lnTo>
                <a:lnTo>
                  <a:pt x="3821954" y="21835"/>
                </a:lnTo>
                <a:lnTo>
                  <a:pt x="3821954" y="0"/>
                </a:lnTo>
                <a:close/>
              </a:path>
            </a:pathLst>
          </a:custGeom>
          <a:solidFill>
            <a:srgbClr val="D0E0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801740" y="4868752"/>
            <a:ext cx="3822065" cy="1400175"/>
          </a:xfrm>
          <a:custGeom>
            <a:avLst/>
            <a:gdLst/>
            <a:ahLst/>
            <a:cxnLst/>
            <a:rect l="l" t="t" r="r" b="b"/>
            <a:pathLst>
              <a:path w="3822065" h="1400175">
                <a:moveTo>
                  <a:pt x="3821954" y="0"/>
                </a:moveTo>
                <a:lnTo>
                  <a:pt x="0" y="1378028"/>
                </a:lnTo>
                <a:lnTo>
                  <a:pt x="0" y="1399852"/>
                </a:lnTo>
                <a:lnTo>
                  <a:pt x="3821954" y="25673"/>
                </a:lnTo>
                <a:lnTo>
                  <a:pt x="3821954" y="0"/>
                </a:lnTo>
                <a:close/>
              </a:path>
            </a:pathLst>
          </a:custGeom>
          <a:solidFill>
            <a:srgbClr val="D0E0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801740" y="4879648"/>
            <a:ext cx="3822065" cy="1403985"/>
          </a:xfrm>
          <a:custGeom>
            <a:avLst/>
            <a:gdLst/>
            <a:ahLst/>
            <a:cxnLst/>
            <a:rect l="l" t="t" r="r" b="b"/>
            <a:pathLst>
              <a:path w="3822065" h="1403985">
                <a:moveTo>
                  <a:pt x="3821954" y="0"/>
                </a:moveTo>
                <a:lnTo>
                  <a:pt x="0" y="1378028"/>
                </a:lnTo>
                <a:lnTo>
                  <a:pt x="0" y="1403757"/>
                </a:lnTo>
                <a:lnTo>
                  <a:pt x="3821954" y="25728"/>
                </a:lnTo>
                <a:lnTo>
                  <a:pt x="3821954" y="0"/>
                </a:lnTo>
                <a:close/>
              </a:path>
            </a:pathLst>
          </a:custGeom>
          <a:solidFill>
            <a:srgbClr val="D0E0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801740" y="4894426"/>
            <a:ext cx="3822065" cy="1400175"/>
          </a:xfrm>
          <a:custGeom>
            <a:avLst/>
            <a:gdLst/>
            <a:ahLst/>
            <a:cxnLst/>
            <a:rect l="l" t="t" r="r" b="b"/>
            <a:pathLst>
              <a:path w="3822065" h="1400175">
                <a:moveTo>
                  <a:pt x="3821954" y="0"/>
                </a:moveTo>
                <a:lnTo>
                  <a:pt x="0" y="1374179"/>
                </a:lnTo>
                <a:lnTo>
                  <a:pt x="0" y="1399896"/>
                </a:lnTo>
                <a:lnTo>
                  <a:pt x="3821954" y="25717"/>
                </a:lnTo>
                <a:lnTo>
                  <a:pt x="3821954" y="0"/>
                </a:lnTo>
                <a:close/>
              </a:path>
            </a:pathLst>
          </a:custGeom>
          <a:solidFill>
            <a:srgbClr val="D0E0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801740" y="4905376"/>
            <a:ext cx="3822065" cy="1400175"/>
          </a:xfrm>
          <a:custGeom>
            <a:avLst/>
            <a:gdLst/>
            <a:ahLst/>
            <a:cxnLst/>
            <a:rect l="l" t="t" r="r" b="b"/>
            <a:pathLst>
              <a:path w="3822065" h="1400175">
                <a:moveTo>
                  <a:pt x="3821954" y="0"/>
                </a:moveTo>
                <a:lnTo>
                  <a:pt x="0" y="1378028"/>
                </a:lnTo>
                <a:lnTo>
                  <a:pt x="0" y="1399841"/>
                </a:lnTo>
                <a:lnTo>
                  <a:pt x="3821954" y="25662"/>
                </a:lnTo>
                <a:lnTo>
                  <a:pt x="3821954" y="0"/>
                </a:lnTo>
                <a:close/>
              </a:path>
            </a:pathLst>
          </a:custGeom>
          <a:solidFill>
            <a:srgbClr val="D0E0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801740" y="4920143"/>
            <a:ext cx="3822065" cy="1400175"/>
          </a:xfrm>
          <a:custGeom>
            <a:avLst/>
            <a:gdLst/>
            <a:ahLst/>
            <a:cxnLst/>
            <a:rect l="l" t="t" r="r" b="b"/>
            <a:pathLst>
              <a:path w="3822065" h="1400175">
                <a:moveTo>
                  <a:pt x="3821954" y="0"/>
                </a:moveTo>
                <a:lnTo>
                  <a:pt x="0" y="1374179"/>
                </a:lnTo>
                <a:lnTo>
                  <a:pt x="0" y="1399885"/>
                </a:lnTo>
                <a:lnTo>
                  <a:pt x="3821954" y="21857"/>
                </a:lnTo>
                <a:lnTo>
                  <a:pt x="3821954" y="0"/>
                </a:lnTo>
                <a:close/>
              </a:path>
            </a:pathLst>
          </a:custGeom>
          <a:solidFill>
            <a:srgbClr val="D2E1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801740" y="4931038"/>
            <a:ext cx="3822065" cy="1400175"/>
          </a:xfrm>
          <a:custGeom>
            <a:avLst/>
            <a:gdLst/>
            <a:ahLst/>
            <a:cxnLst/>
            <a:rect l="l" t="t" r="r" b="b"/>
            <a:pathLst>
              <a:path w="3822065" h="1400175">
                <a:moveTo>
                  <a:pt x="3821954" y="0"/>
                </a:moveTo>
                <a:lnTo>
                  <a:pt x="0" y="1374179"/>
                </a:lnTo>
                <a:lnTo>
                  <a:pt x="0" y="1399896"/>
                </a:lnTo>
                <a:lnTo>
                  <a:pt x="3821954" y="25717"/>
                </a:lnTo>
                <a:lnTo>
                  <a:pt x="3821954" y="0"/>
                </a:lnTo>
                <a:close/>
              </a:path>
            </a:pathLst>
          </a:custGeom>
          <a:solidFill>
            <a:srgbClr val="D2E1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801740" y="4942000"/>
            <a:ext cx="3822065" cy="1403985"/>
          </a:xfrm>
          <a:custGeom>
            <a:avLst/>
            <a:gdLst/>
            <a:ahLst/>
            <a:cxnLst/>
            <a:rect l="l" t="t" r="r" b="b"/>
            <a:pathLst>
              <a:path w="3822065" h="1403985">
                <a:moveTo>
                  <a:pt x="3821954" y="0"/>
                </a:moveTo>
                <a:lnTo>
                  <a:pt x="0" y="1378028"/>
                </a:lnTo>
                <a:lnTo>
                  <a:pt x="0" y="1403756"/>
                </a:lnTo>
                <a:lnTo>
                  <a:pt x="3821954" y="25799"/>
                </a:lnTo>
                <a:lnTo>
                  <a:pt x="3821954" y="0"/>
                </a:lnTo>
                <a:close/>
              </a:path>
            </a:pathLst>
          </a:custGeom>
          <a:solidFill>
            <a:srgbClr val="D1E0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801740" y="4956755"/>
            <a:ext cx="3822065" cy="1389380"/>
          </a:xfrm>
          <a:custGeom>
            <a:avLst/>
            <a:gdLst/>
            <a:ahLst/>
            <a:cxnLst/>
            <a:rect l="l" t="t" r="r" b="b"/>
            <a:pathLst>
              <a:path w="3822065" h="1389379">
                <a:moveTo>
                  <a:pt x="3821954" y="0"/>
                </a:moveTo>
                <a:lnTo>
                  <a:pt x="0" y="1374179"/>
                </a:lnTo>
                <a:lnTo>
                  <a:pt x="59975" y="1389001"/>
                </a:lnTo>
                <a:lnTo>
                  <a:pt x="3821954" y="22152"/>
                </a:lnTo>
                <a:lnTo>
                  <a:pt x="3821954" y="0"/>
                </a:lnTo>
                <a:close/>
              </a:path>
            </a:pathLst>
          </a:custGeom>
          <a:solidFill>
            <a:srgbClr val="D1E0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801740" y="4967799"/>
            <a:ext cx="3822065" cy="1378585"/>
          </a:xfrm>
          <a:custGeom>
            <a:avLst/>
            <a:gdLst/>
            <a:ahLst/>
            <a:cxnLst/>
            <a:rect l="l" t="t" r="r" b="b"/>
            <a:pathLst>
              <a:path w="3822065" h="1378585">
                <a:moveTo>
                  <a:pt x="3821954" y="0"/>
                </a:moveTo>
                <a:lnTo>
                  <a:pt x="0" y="1377957"/>
                </a:lnTo>
                <a:lnTo>
                  <a:pt x="90215" y="1377957"/>
                </a:lnTo>
                <a:lnTo>
                  <a:pt x="3821954" y="25883"/>
                </a:lnTo>
                <a:lnTo>
                  <a:pt x="3821954" y="0"/>
                </a:lnTo>
                <a:close/>
              </a:path>
            </a:pathLst>
          </a:custGeom>
          <a:solidFill>
            <a:srgbClr val="D1E0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861716" y="4978908"/>
            <a:ext cx="3762375" cy="1367155"/>
          </a:xfrm>
          <a:custGeom>
            <a:avLst/>
            <a:gdLst/>
            <a:ahLst/>
            <a:cxnLst/>
            <a:rect l="l" t="t" r="r" b="b"/>
            <a:pathLst>
              <a:path w="3762375" h="1367154">
                <a:moveTo>
                  <a:pt x="3761979" y="0"/>
                </a:moveTo>
                <a:lnTo>
                  <a:pt x="0" y="1366848"/>
                </a:lnTo>
                <a:lnTo>
                  <a:pt x="70895" y="1366848"/>
                </a:lnTo>
                <a:lnTo>
                  <a:pt x="3761979" y="25758"/>
                </a:lnTo>
                <a:lnTo>
                  <a:pt x="3761979" y="0"/>
                </a:lnTo>
                <a:close/>
              </a:path>
            </a:pathLst>
          </a:custGeom>
          <a:solidFill>
            <a:srgbClr val="D2E1B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3891956" y="4993683"/>
            <a:ext cx="3731895" cy="1352550"/>
          </a:xfrm>
          <a:custGeom>
            <a:avLst/>
            <a:gdLst/>
            <a:ahLst/>
            <a:cxnLst/>
            <a:rect l="l" t="t" r="r" b="b"/>
            <a:pathLst>
              <a:path w="3731895" h="1352550">
                <a:moveTo>
                  <a:pt x="3731739" y="0"/>
                </a:moveTo>
                <a:lnTo>
                  <a:pt x="0" y="1352074"/>
                </a:lnTo>
                <a:lnTo>
                  <a:pt x="71063" y="1352074"/>
                </a:lnTo>
                <a:lnTo>
                  <a:pt x="3731739" y="25747"/>
                </a:lnTo>
                <a:lnTo>
                  <a:pt x="3731739" y="0"/>
                </a:lnTo>
                <a:close/>
              </a:path>
            </a:pathLst>
          </a:custGeom>
          <a:solidFill>
            <a:srgbClr val="D2E1B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3932611" y="5004667"/>
            <a:ext cx="3691254" cy="1341120"/>
          </a:xfrm>
          <a:custGeom>
            <a:avLst/>
            <a:gdLst/>
            <a:ahLst/>
            <a:cxnLst/>
            <a:rect l="l" t="t" r="r" b="b"/>
            <a:pathLst>
              <a:path w="3691254" h="1341120">
                <a:moveTo>
                  <a:pt x="3691083" y="0"/>
                </a:moveTo>
                <a:lnTo>
                  <a:pt x="0" y="1341089"/>
                </a:lnTo>
                <a:lnTo>
                  <a:pt x="70895" y="1341089"/>
                </a:lnTo>
                <a:lnTo>
                  <a:pt x="3691083" y="25758"/>
                </a:lnTo>
                <a:lnTo>
                  <a:pt x="3691083" y="0"/>
                </a:lnTo>
                <a:close/>
              </a:path>
            </a:pathLst>
          </a:custGeom>
          <a:solidFill>
            <a:srgbClr val="D2E1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963019" y="5019430"/>
            <a:ext cx="3660775" cy="1326515"/>
          </a:xfrm>
          <a:custGeom>
            <a:avLst/>
            <a:gdLst/>
            <a:ahLst/>
            <a:cxnLst/>
            <a:rect l="l" t="t" r="r" b="b"/>
            <a:pathLst>
              <a:path w="3660775" h="1326514">
                <a:moveTo>
                  <a:pt x="3660675" y="0"/>
                </a:moveTo>
                <a:lnTo>
                  <a:pt x="0" y="1326326"/>
                </a:lnTo>
                <a:lnTo>
                  <a:pt x="70475" y="1326326"/>
                </a:lnTo>
                <a:lnTo>
                  <a:pt x="3660675" y="21890"/>
                </a:lnTo>
                <a:lnTo>
                  <a:pt x="3660675" y="0"/>
                </a:lnTo>
                <a:close/>
              </a:path>
            </a:pathLst>
          </a:custGeom>
          <a:solidFill>
            <a:srgbClr val="D2E1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003507" y="5030426"/>
            <a:ext cx="3620770" cy="1315720"/>
          </a:xfrm>
          <a:custGeom>
            <a:avLst/>
            <a:gdLst/>
            <a:ahLst/>
            <a:cxnLst/>
            <a:rect l="l" t="t" r="r" b="b"/>
            <a:pathLst>
              <a:path w="3620770" h="1315720">
                <a:moveTo>
                  <a:pt x="3620188" y="0"/>
                </a:moveTo>
                <a:lnTo>
                  <a:pt x="0" y="1315331"/>
                </a:lnTo>
                <a:lnTo>
                  <a:pt x="60647" y="1315331"/>
                </a:lnTo>
                <a:lnTo>
                  <a:pt x="3620188" y="25647"/>
                </a:lnTo>
                <a:lnTo>
                  <a:pt x="3620188" y="0"/>
                </a:lnTo>
                <a:close/>
              </a:path>
            </a:pathLst>
          </a:custGeom>
          <a:solidFill>
            <a:srgbClr val="D2E1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4033494" y="5041321"/>
            <a:ext cx="3590290" cy="1304925"/>
          </a:xfrm>
          <a:custGeom>
            <a:avLst/>
            <a:gdLst/>
            <a:ahLst/>
            <a:cxnLst/>
            <a:rect l="l" t="t" r="r" b="b"/>
            <a:pathLst>
              <a:path w="3590290" h="1304925">
                <a:moveTo>
                  <a:pt x="3590200" y="0"/>
                </a:moveTo>
                <a:lnTo>
                  <a:pt x="0" y="1304435"/>
                </a:lnTo>
                <a:lnTo>
                  <a:pt x="70895" y="1304435"/>
                </a:lnTo>
                <a:lnTo>
                  <a:pt x="3590200" y="25758"/>
                </a:lnTo>
                <a:lnTo>
                  <a:pt x="3590200" y="0"/>
                </a:lnTo>
                <a:close/>
              </a:path>
            </a:pathLst>
          </a:custGeom>
          <a:solidFill>
            <a:srgbClr val="D4E2B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064154" y="5056073"/>
            <a:ext cx="3559810" cy="1289685"/>
          </a:xfrm>
          <a:custGeom>
            <a:avLst/>
            <a:gdLst/>
            <a:ahLst/>
            <a:cxnLst/>
            <a:rect l="l" t="t" r="r" b="b"/>
            <a:pathLst>
              <a:path w="3559809" h="1289685">
                <a:moveTo>
                  <a:pt x="3559541" y="0"/>
                </a:moveTo>
                <a:lnTo>
                  <a:pt x="0" y="1289683"/>
                </a:lnTo>
                <a:lnTo>
                  <a:pt x="70223" y="1289683"/>
                </a:lnTo>
                <a:lnTo>
                  <a:pt x="3559541" y="21901"/>
                </a:lnTo>
                <a:lnTo>
                  <a:pt x="3559541" y="0"/>
                </a:lnTo>
                <a:close/>
              </a:path>
            </a:pathLst>
          </a:custGeom>
          <a:solidFill>
            <a:srgbClr val="D4E2B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104390" y="5067080"/>
            <a:ext cx="3519804" cy="1278890"/>
          </a:xfrm>
          <a:custGeom>
            <a:avLst/>
            <a:gdLst/>
            <a:ahLst/>
            <a:cxnLst/>
            <a:rect l="l" t="t" r="r" b="b"/>
            <a:pathLst>
              <a:path w="3519804" h="1278889">
                <a:moveTo>
                  <a:pt x="3519305" y="0"/>
                </a:moveTo>
                <a:lnTo>
                  <a:pt x="0" y="1278677"/>
                </a:lnTo>
                <a:lnTo>
                  <a:pt x="63463" y="1278677"/>
                </a:lnTo>
                <a:lnTo>
                  <a:pt x="3519305" y="36197"/>
                </a:lnTo>
                <a:lnTo>
                  <a:pt x="3519305" y="0"/>
                </a:lnTo>
                <a:close/>
              </a:path>
            </a:pathLst>
          </a:custGeom>
          <a:solidFill>
            <a:srgbClr val="D4E1B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4134377" y="5077975"/>
            <a:ext cx="3489325" cy="1268095"/>
          </a:xfrm>
          <a:custGeom>
            <a:avLst/>
            <a:gdLst/>
            <a:ahLst/>
            <a:cxnLst/>
            <a:rect l="l" t="t" r="r" b="b"/>
            <a:pathLst>
              <a:path w="3489325" h="1268095">
                <a:moveTo>
                  <a:pt x="3489317" y="0"/>
                </a:moveTo>
                <a:lnTo>
                  <a:pt x="0" y="1267781"/>
                </a:lnTo>
                <a:lnTo>
                  <a:pt x="73684" y="1267781"/>
                </a:lnTo>
                <a:lnTo>
                  <a:pt x="3489317" y="36318"/>
                </a:lnTo>
                <a:lnTo>
                  <a:pt x="3489317" y="0"/>
                </a:lnTo>
                <a:close/>
              </a:path>
            </a:pathLst>
          </a:custGeom>
          <a:solidFill>
            <a:srgbClr val="D4E1B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4167854" y="5103277"/>
            <a:ext cx="3456304" cy="1242695"/>
          </a:xfrm>
          <a:custGeom>
            <a:avLst/>
            <a:gdLst/>
            <a:ahLst/>
            <a:cxnLst/>
            <a:rect l="l" t="t" r="r" b="b"/>
            <a:pathLst>
              <a:path w="3456304" h="1242695">
                <a:moveTo>
                  <a:pt x="3455841" y="0"/>
                </a:moveTo>
                <a:lnTo>
                  <a:pt x="0" y="1242479"/>
                </a:lnTo>
                <a:lnTo>
                  <a:pt x="71529" y="1242479"/>
                </a:lnTo>
                <a:lnTo>
                  <a:pt x="3455841" y="25717"/>
                </a:lnTo>
                <a:lnTo>
                  <a:pt x="3455841" y="0"/>
                </a:lnTo>
                <a:close/>
              </a:path>
            </a:pathLst>
          </a:custGeom>
          <a:solidFill>
            <a:srgbClr val="D4E1B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4208062" y="5114294"/>
            <a:ext cx="3415665" cy="1231900"/>
          </a:xfrm>
          <a:custGeom>
            <a:avLst/>
            <a:gdLst/>
            <a:ahLst/>
            <a:cxnLst/>
            <a:rect l="l" t="t" r="r" b="b"/>
            <a:pathLst>
              <a:path w="3415665" h="1231900">
                <a:moveTo>
                  <a:pt x="3415632" y="0"/>
                </a:moveTo>
                <a:lnTo>
                  <a:pt x="0" y="1231463"/>
                </a:lnTo>
                <a:lnTo>
                  <a:pt x="71360" y="1231463"/>
                </a:lnTo>
                <a:lnTo>
                  <a:pt x="3415632" y="25728"/>
                </a:lnTo>
                <a:lnTo>
                  <a:pt x="3415632" y="0"/>
                </a:lnTo>
                <a:close/>
              </a:path>
            </a:pathLst>
          </a:custGeom>
          <a:solidFill>
            <a:srgbClr val="D5E2B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239383" y="5128994"/>
            <a:ext cx="3384550" cy="1217295"/>
          </a:xfrm>
          <a:custGeom>
            <a:avLst/>
            <a:gdLst/>
            <a:ahLst/>
            <a:cxnLst/>
            <a:rect l="l" t="t" r="r" b="b"/>
            <a:pathLst>
              <a:path w="3384550" h="1217295">
                <a:moveTo>
                  <a:pt x="3384311" y="0"/>
                </a:moveTo>
                <a:lnTo>
                  <a:pt x="0" y="1216762"/>
                </a:lnTo>
                <a:lnTo>
                  <a:pt x="70259" y="1216762"/>
                </a:lnTo>
                <a:lnTo>
                  <a:pt x="3384311" y="21923"/>
                </a:lnTo>
                <a:lnTo>
                  <a:pt x="3384311" y="0"/>
                </a:lnTo>
                <a:close/>
              </a:path>
            </a:pathLst>
          </a:custGeom>
          <a:solidFill>
            <a:srgbClr val="D5E2B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4279423" y="5140022"/>
            <a:ext cx="3344545" cy="1205865"/>
          </a:xfrm>
          <a:custGeom>
            <a:avLst/>
            <a:gdLst/>
            <a:ahLst/>
            <a:cxnLst/>
            <a:rect l="l" t="t" r="r" b="b"/>
            <a:pathLst>
              <a:path w="3344545" h="1205864">
                <a:moveTo>
                  <a:pt x="3344272" y="0"/>
                </a:moveTo>
                <a:lnTo>
                  <a:pt x="0" y="1205735"/>
                </a:lnTo>
                <a:lnTo>
                  <a:pt x="61794" y="1205735"/>
                </a:lnTo>
                <a:lnTo>
                  <a:pt x="3344272" y="25585"/>
                </a:lnTo>
                <a:lnTo>
                  <a:pt x="3344272" y="0"/>
                </a:lnTo>
                <a:close/>
              </a:path>
            </a:pathLst>
          </a:custGeom>
          <a:solidFill>
            <a:srgbClr val="D5E2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309643" y="5150917"/>
            <a:ext cx="3314065" cy="1195070"/>
          </a:xfrm>
          <a:custGeom>
            <a:avLst/>
            <a:gdLst/>
            <a:ahLst/>
            <a:cxnLst/>
            <a:rect l="l" t="t" r="r" b="b"/>
            <a:pathLst>
              <a:path w="3314065" h="1195070">
                <a:moveTo>
                  <a:pt x="3314052" y="0"/>
                </a:moveTo>
                <a:lnTo>
                  <a:pt x="0" y="1194839"/>
                </a:lnTo>
                <a:lnTo>
                  <a:pt x="71360" y="1194839"/>
                </a:lnTo>
                <a:lnTo>
                  <a:pt x="3314052" y="25728"/>
                </a:lnTo>
                <a:lnTo>
                  <a:pt x="3314052" y="0"/>
                </a:lnTo>
                <a:close/>
              </a:path>
            </a:pathLst>
          </a:custGeom>
          <a:solidFill>
            <a:srgbClr val="D5E2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4341218" y="5165607"/>
            <a:ext cx="3282950" cy="1180465"/>
          </a:xfrm>
          <a:custGeom>
            <a:avLst/>
            <a:gdLst/>
            <a:ahLst/>
            <a:cxnLst/>
            <a:rect l="l" t="t" r="r" b="b"/>
            <a:pathLst>
              <a:path w="3282950" h="1180464">
                <a:moveTo>
                  <a:pt x="3282477" y="0"/>
                </a:moveTo>
                <a:lnTo>
                  <a:pt x="0" y="1180150"/>
                </a:lnTo>
                <a:lnTo>
                  <a:pt x="71543" y="1180150"/>
                </a:lnTo>
                <a:lnTo>
                  <a:pt x="3282477" y="25717"/>
                </a:lnTo>
                <a:lnTo>
                  <a:pt x="3282477" y="0"/>
                </a:lnTo>
                <a:close/>
              </a:path>
            </a:pathLst>
          </a:custGeom>
          <a:solidFill>
            <a:srgbClr val="D5E2B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381003" y="5176646"/>
            <a:ext cx="3242945" cy="1169670"/>
          </a:xfrm>
          <a:custGeom>
            <a:avLst/>
            <a:gdLst/>
            <a:ahLst/>
            <a:cxnLst/>
            <a:rect l="l" t="t" r="r" b="b"/>
            <a:pathLst>
              <a:path w="3242945" h="1169670">
                <a:moveTo>
                  <a:pt x="3242691" y="0"/>
                </a:moveTo>
                <a:lnTo>
                  <a:pt x="0" y="1169111"/>
                </a:lnTo>
                <a:lnTo>
                  <a:pt x="62062" y="1169111"/>
                </a:lnTo>
                <a:lnTo>
                  <a:pt x="3242691" y="25574"/>
                </a:lnTo>
                <a:lnTo>
                  <a:pt x="3242691" y="0"/>
                </a:lnTo>
                <a:close/>
              </a:path>
            </a:pathLst>
          </a:custGeom>
          <a:solidFill>
            <a:srgbClr val="D7E3B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412761" y="5191324"/>
            <a:ext cx="3211195" cy="1154430"/>
          </a:xfrm>
          <a:custGeom>
            <a:avLst/>
            <a:gdLst/>
            <a:ahLst/>
            <a:cxnLst/>
            <a:rect l="l" t="t" r="r" b="b"/>
            <a:pathLst>
              <a:path w="3211195" h="1154429">
                <a:moveTo>
                  <a:pt x="3210933" y="0"/>
                </a:moveTo>
                <a:lnTo>
                  <a:pt x="0" y="1154432"/>
                </a:lnTo>
                <a:lnTo>
                  <a:pt x="69836" y="1154432"/>
                </a:lnTo>
                <a:lnTo>
                  <a:pt x="3210933" y="21945"/>
                </a:lnTo>
                <a:lnTo>
                  <a:pt x="3210933" y="0"/>
                </a:lnTo>
                <a:close/>
              </a:path>
            </a:pathLst>
          </a:custGeom>
          <a:solidFill>
            <a:srgbClr val="D7E3B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443066" y="5202220"/>
            <a:ext cx="3180715" cy="1143635"/>
          </a:xfrm>
          <a:custGeom>
            <a:avLst/>
            <a:gdLst/>
            <a:ahLst/>
            <a:cxnLst/>
            <a:rect l="l" t="t" r="r" b="b"/>
            <a:pathLst>
              <a:path w="3180715" h="1143635">
                <a:moveTo>
                  <a:pt x="3180629" y="0"/>
                </a:moveTo>
                <a:lnTo>
                  <a:pt x="0" y="1143537"/>
                </a:lnTo>
                <a:lnTo>
                  <a:pt x="71529" y="1143537"/>
                </a:lnTo>
                <a:lnTo>
                  <a:pt x="3180629" y="25717"/>
                </a:lnTo>
                <a:lnTo>
                  <a:pt x="3180629" y="0"/>
                </a:lnTo>
                <a:close/>
              </a:path>
            </a:pathLst>
          </a:custGeom>
          <a:solidFill>
            <a:srgbClr val="D7E2B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482598" y="5213269"/>
            <a:ext cx="3141345" cy="1132840"/>
          </a:xfrm>
          <a:custGeom>
            <a:avLst/>
            <a:gdLst/>
            <a:ahLst/>
            <a:cxnLst/>
            <a:rect l="l" t="t" r="r" b="b"/>
            <a:pathLst>
              <a:path w="3141345" h="1132839">
                <a:moveTo>
                  <a:pt x="3141097" y="0"/>
                </a:moveTo>
                <a:lnTo>
                  <a:pt x="0" y="1132487"/>
                </a:lnTo>
                <a:lnTo>
                  <a:pt x="71360" y="1132487"/>
                </a:lnTo>
                <a:lnTo>
                  <a:pt x="3141097" y="25728"/>
                </a:lnTo>
                <a:lnTo>
                  <a:pt x="3141097" y="0"/>
                </a:lnTo>
                <a:close/>
              </a:path>
            </a:pathLst>
          </a:custGeom>
          <a:solidFill>
            <a:srgbClr val="D7E2B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4514595" y="5227937"/>
            <a:ext cx="3109595" cy="1118235"/>
          </a:xfrm>
          <a:custGeom>
            <a:avLst/>
            <a:gdLst/>
            <a:ahLst/>
            <a:cxnLst/>
            <a:rect l="l" t="t" r="r" b="b"/>
            <a:pathLst>
              <a:path w="3109595" h="1118235">
                <a:moveTo>
                  <a:pt x="3109099" y="0"/>
                </a:moveTo>
                <a:lnTo>
                  <a:pt x="0" y="1117820"/>
                </a:lnTo>
                <a:lnTo>
                  <a:pt x="69582" y="1117820"/>
                </a:lnTo>
                <a:lnTo>
                  <a:pt x="3109099" y="21956"/>
                </a:lnTo>
                <a:lnTo>
                  <a:pt x="3109099" y="0"/>
                </a:lnTo>
                <a:close/>
              </a:path>
            </a:pathLst>
          </a:custGeom>
          <a:solidFill>
            <a:srgbClr val="D7E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4553958" y="5238997"/>
            <a:ext cx="3070225" cy="1106805"/>
          </a:xfrm>
          <a:custGeom>
            <a:avLst/>
            <a:gdLst/>
            <a:ahLst/>
            <a:cxnLst/>
            <a:rect l="l" t="t" r="r" b="b"/>
            <a:pathLst>
              <a:path w="3070225" h="1106804">
                <a:moveTo>
                  <a:pt x="3069737" y="0"/>
                </a:moveTo>
                <a:lnTo>
                  <a:pt x="0" y="1106759"/>
                </a:lnTo>
                <a:lnTo>
                  <a:pt x="86948" y="1106759"/>
                </a:lnTo>
                <a:lnTo>
                  <a:pt x="3069737" y="26039"/>
                </a:lnTo>
                <a:lnTo>
                  <a:pt x="3069737" y="0"/>
                </a:lnTo>
                <a:close/>
              </a:path>
            </a:pathLst>
          </a:custGeom>
          <a:solidFill>
            <a:srgbClr val="DAE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584178" y="5249893"/>
            <a:ext cx="3039745" cy="1096010"/>
          </a:xfrm>
          <a:custGeom>
            <a:avLst/>
            <a:gdLst/>
            <a:ahLst/>
            <a:cxnLst/>
            <a:rect l="l" t="t" r="r" b="b"/>
            <a:pathLst>
              <a:path w="3039745" h="1096010">
                <a:moveTo>
                  <a:pt x="3039517" y="0"/>
                </a:moveTo>
                <a:lnTo>
                  <a:pt x="0" y="1095864"/>
                </a:lnTo>
                <a:lnTo>
                  <a:pt x="95536" y="1095864"/>
                </a:lnTo>
                <a:lnTo>
                  <a:pt x="3039517" y="26216"/>
                </a:lnTo>
                <a:lnTo>
                  <a:pt x="3039517" y="0"/>
                </a:lnTo>
                <a:close/>
              </a:path>
            </a:pathLst>
          </a:custGeom>
          <a:solidFill>
            <a:srgbClr val="DAE2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4640907" y="5265036"/>
            <a:ext cx="2983230" cy="1080770"/>
          </a:xfrm>
          <a:custGeom>
            <a:avLst/>
            <a:gdLst/>
            <a:ahLst/>
            <a:cxnLst/>
            <a:rect l="l" t="t" r="r" b="b"/>
            <a:pathLst>
              <a:path w="2983229" h="1080770">
                <a:moveTo>
                  <a:pt x="2982788" y="0"/>
                </a:moveTo>
                <a:lnTo>
                  <a:pt x="0" y="1080720"/>
                </a:lnTo>
                <a:lnTo>
                  <a:pt x="71063" y="1080720"/>
                </a:lnTo>
                <a:lnTo>
                  <a:pt x="2982788" y="25747"/>
                </a:lnTo>
                <a:lnTo>
                  <a:pt x="2982788" y="0"/>
                </a:lnTo>
                <a:close/>
              </a:path>
            </a:pathLst>
          </a:custGeom>
          <a:solidFill>
            <a:srgbClr val="DAE2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4679714" y="5276109"/>
            <a:ext cx="2944495" cy="1069975"/>
          </a:xfrm>
          <a:custGeom>
            <a:avLst/>
            <a:gdLst/>
            <a:ahLst/>
            <a:cxnLst/>
            <a:rect l="l" t="t" r="r" b="b"/>
            <a:pathLst>
              <a:path w="2944495" h="1069975">
                <a:moveTo>
                  <a:pt x="2943981" y="0"/>
                </a:moveTo>
                <a:lnTo>
                  <a:pt x="0" y="1069647"/>
                </a:lnTo>
                <a:lnTo>
                  <a:pt x="70895" y="1069647"/>
                </a:lnTo>
                <a:lnTo>
                  <a:pt x="2943981" y="25758"/>
                </a:lnTo>
                <a:lnTo>
                  <a:pt x="2943981" y="0"/>
                </a:lnTo>
                <a:close/>
              </a:path>
            </a:pathLst>
          </a:custGeom>
          <a:solidFill>
            <a:srgbClr val="DAE2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4711970" y="5290784"/>
            <a:ext cx="2912110" cy="1055370"/>
          </a:xfrm>
          <a:custGeom>
            <a:avLst/>
            <a:gdLst/>
            <a:ahLst/>
            <a:cxnLst/>
            <a:rect l="l" t="t" r="r" b="b"/>
            <a:pathLst>
              <a:path w="2912109" h="1055370">
                <a:moveTo>
                  <a:pt x="2911725" y="0"/>
                </a:moveTo>
                <a:lnTo>
                  <a:pt x="0" y="1054973"/>
                </a:lnTo>
                <a:lnTo>
                  <a:pt x="68627" y="1054973"/>
                </a:lnTo>
                <a:lnTo>
                  <a:pt x="2911725" y="21979"/>
                </a:lnTo>
                <a:lnTo>
                  <a:pt x="2911725" y="0"/>
                </a:lnTo>
                <a:close/>
              </a:path>
            </a:pathLst>
          </a:custGeom>
          <a:solidFill>
            <a:srgbClr val="DAE2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4750609" y="5301868"/>
            <a:ext cx="2873375" cy="1043940"/>
          </a:xfrm>
          <a:custGeom>
            <a:avLst/>
            <a:gdLst/>
            <a:ahLst/>
            <a:cxnLst/>
            <a:rect l="l" t="t" r="r" b="b"/>
            <a:pathLst>
              <a:path w="2873375" h="1043939">
                <a:moveTo>
                  <a:pt x="2873086" y="0"/>
                </a:moveTo>
                <a:lnTo>
                  <a:pt x="0" y="1043889"/>
                </a:lnTo>
                <a:lnTo>
                  <a:pt x="62495" y="1043889"/>
                </a:lnTo>
                <a:lnTo>
                  <a:pt x="2873086" y="25559"/>
                </a:lnTo>
                <a:lnTo>
                  <a:pt x="2873086" y="0"/>
                </a:lnTo>
                <a:close/>
              </a:path>
            </a:pathLst>
          </a:custGeom>
          <a:solidFill>
            <a:srgbClr val="DAE2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4780597" y="5312763"/>
            <a:ext cx="2843530" cy="1033144"/>
          </a:xfrm>
          <a:custGeom>
            <a:avLst/>
            <a:gdLst/>
            <a:ahLst/>
            <a:cxnLst/>
            <a:rect l="l" t="t" r="r" b="b"/>
            <a:pathLst>
              <a:path w="2843529" h="1033145">
                <a:moveTo>
                  <a:pt x="2843098" y="0"/>
                </a:moveTo>
                <a:lnTo>
                  <a:pt x="0" y="1032993"/>
                </a:lnTo>
                <a:lnTo>
                  <a:pt x="70895" y="1032993"/>
                </a:lnTo>
                <a:lnTo>
                  <a:pt x="2843098" y="25758"/>
                </a:lnTo>
                <a:lnTo>
                  <a:pt x="2843098" y="0"/>
                </a:lnTo>
                <a:close/>
              </a:path>
            </a:pathLst>
          </a:custGeom>
          <a:solidFill>
            <a:srgbClr val="DBE3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4813104" y="5327427"/>
            <a:ext cx="2811145" cy="1018540"/>
          </a:xfrm>
          <a:custGeom>
            <a:avLst/>
            <a:gdLst/>
            <a:ahLst/>
            <a:cxnLst/>
            <a:rect l="l" t="t" r="r" b="b"/>
            <a:pathLst>
              <a:path w="2811145" h="1018539">
                <a:moveTo>
                  <a:pt x="2810590" y="0"/>
                </a:moveTo>
                <a:lnTo>
                  <a:pt x="0" y="1018330"/>
                </a:lnTo>
                <a:lnTo>
                  <a:pt x="71063" y="1018330"/>
                </a:lnTo>
                <a:lnTo>
                  <a:pt x="2810590" y="25747"/>
                </a:lnTo>
                <a:lnTo>
                  <a:pt x="2810590" y="0"/>
                </a:lnTo>
                <a:close/>
              </a:path>
            </a:pathLst>
          </a:custGeom>
          <a:solidFill>
            <a:srgbClr val="D9E1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851492" y="5338522"/>
            <a:ext cx="2772410" cy="1007744"/>
          </a:xfrm>
          <a:custGeom>
            <a:avLst/>
            <a:gdLst/>
            <a:ahLst/>
            <a:cxnLst/>
            <a:rect l="l" t="t" r="r" b="b"/>
            <a:pathLst>
              <a:path w="2772409" h="1007745">
                <a:moveTo>
                  <a:pt x="2772203" y="0"/>
                </a:moveTo>
                <a:lnTo>
                  <a:pt x="0" y="1007235"/>
                </a:lnTo>
                <a:lnTo>
                  <a:pt x="62747" y="1007235"/>
                </a:lnTo>
                <a:lnTo>
                  <a:pt x="2772203" y="25548"/>
                </a:lnTo>
                <a:lnTo>
                  <a:pt x="2772203" y="0"/>
                </a:lnTo>
                <a:close/>
              </a:path>
            </a:pathLst>
          </a:custGeom>
          <a:solidFill>
            <a:srgbClr val="D9E1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4884168" y="5353174"/>
            <a:ext cx="2740025" cy="993140"/>
          </a:xfrm>
          <a:custGeom>
            <a:avLst/>
            <a:gdLst/>
            <a:ahLst/>
            <a:cxnLst/>
            <a:rect l="l" t="t" r="r" b="b"/>
            <a:pathLst>
              <a:path w="2740025" h="993139">
                <a:moveTo>
                  <a:pt x="2739527" y="0"/>
                </a:moveTo>
                <a:lnTo>
                  <a:pt x="0" y="992582"/>
                </a:lnTo>
                <a:lnTo>
                  <a:pt x="76110" y="992582"/>
                </a:lnTo>
                <a:lnTo>
                  <a:pt x="2739527" y="32317"/>
                </a:lnTo>
                <a:lnTo>
                  <a:pt x="2739527" y="0"/>
                </a:lnTo>
                <a:close/>
              </a:path>
            </a:pathLst>
          </a:custGeom>
          <a:solidFill>
            <a:srgbClr val="D9E1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4914239" y="5364070"/>
            <a:ext cx="2709545" cy="981710"/>
          </a:xfrm>
          <a:custGeom>
            <a:avLst/>
            <a:gdLst/>
            <a:ahLst/>
            <a:cxnLst/>
            <a:rect l="l" t="t" r="r" b="b"/>
            <a:pathLst>
              <a:path w="2709545" h="981710">
                <a:moveTo>
                  <a:pt x="2709455" y="0"/>
                </a:moveTo>
                <a:lnTo>
                  <a:pt x="0" y="981686"/>
                </a:lnTo>
                <a:lnTo>
                  <a:pt x="79222" y="981686"/>
                </a:lnTo>
                <a:lnTo>
                  <a:pt x="2709455" y="36034"/>
                </a:lnTo>
                <a:lnTo>
                  <a:pt x="2709455" y="0"/>
                </a:lnTo>
                <a:close/>
              </a:path>
            </a:pathLst>
          </a:custGeom>
          <a:solidFill>
            <a:srgbClr val="D9E1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4960279" y="5385492"/>
            <a:ext cx="2663825" cy="960755"/>
          </a:xfrm>
          <a:custGeom>
            <a:avLst/>
            <a:gdLst/>
            <a:ahLst/>
            <a:cxnLst/>
            <a:rect l="l" t="t" r="r" b="b"/>
            <a:pathLst>
              <a:path w="2663825" h="960754">
                <a:moveTo>
                  <a:pt x="2663416" y="0"/>
                </a:moveTo>
                <a:lnTo>
                  <a:pt x="0" y="960265"/>
                </a:lnTo>
                <a:lnTo>
                  <a:pt x="71360" y="960265"/>
                </a:lnTo>
                <a:lnTo>
                  <a:pt x="2663416" y="25728"/>
                </a:lnTo>
                <a:lnTo>
                  <a:pt x="2663416" y="0"/>
                </a:lnTo>
                <a:close/>
              </a:path>
            </a:pathLst>
          </a:custGeom>
          <a:solidFill>
            <a:srgbClr val="DAE2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4993461" y="5400104"/>
            <a:ext cx="2630805" cy="946150"/>
          </a:xfrm>
          <a:custGeom>
            <a:avLst/>
            <a:gdLst/>
            <a:ahLst/>
            <a:cxnLst/>
            <a:rect l="l" t="t" r="r" b="b"/>
            <a:pathLst>
              <a:path w="2630804" h="946150">
                <a:moveTo>
                  <a:pt x="2630233" y="0"/>
                </a:moveTo>
                <a:lnTo>
                  <a:pt x="0" y="945652"/>
                </a:lnTo>
                <a:lnTo>
                  <a:pt x="68397" y="945652"/>
                </a:lnTo>
                <a:lnTo>
                  <a:pt x="2630233" y="22010"/>
                </a:lnTo>
                <a:lnTo>
                  <a:pt x="2630233" y="0"/>
                </a:lnTo>
                <a:close/>
              </a:path>
            </a:pathLst>
          </a:custGeom>
          <a:solidFill>
            <a:srgbClr val="DAE2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5031638" y="5411220"/>
            <a:ext cx="2592070" cy="934719"/>
          </a:xfrm>
          <a:custGeom>
            <a:avLst/>
            <a:gdLst/>
            <a:ahLst/>
            <a:cxnLst/>
            <a:rect l="l" t="t" r="r" b="b"/>
            <a:pathLst>
              <a:path w="2592070" h="934720">
                <a:moveTo>
                  <a:pt x="2592056" y="0"/>
                </a:moveTo>
                <a:lnTo>
                  <a:pt x="0" y="934537"/>
                </a:lnTo>
                <a:lnTo>
                  <a:pt x="63656" y="934537"/>
                </a:lnTo>
                <a:lnTo>
                  <a:pt x="2592056" y="25497"/>
                </a:lnTo>
                <a:lnTo>
                  <a:pt x="2592056" y="0"/>
                </a:lnTo>
                <a:close/>
              </a:path>
            </a:pathLst>
          </a:custGeom>
          <a:solidFill>
            <a:srgbClr val="DAE2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5061859" y="5422115"/>
            <a:ext cx="2562225" cy="923925"/>
          </a:xfrm>
          <a:custGeom>
            <a:avLst/>
            <a:gdLst/>
            <a:ahLst/>
            <a:cxnLst/>
            <a:rect l="l" t="t" r="r" b="b"/>
            <a:pathLst>
              <a:path w="2562225" h="923925">
                <a:moveTo>
                  <a:pt x="2561836" y="0"/>
                </a:moveTo>
                <a:lnTo>
                  <a:pt x="0" y="923641"/>
                </a:lnTo>
                <a:lnTo>
                  <a:pt x="71360" y="923641"/>
                </a:lnTo>
                <a:lnTo>
                  <a:pt x="2561836" y="25728"/>
                </a:lnTo>
                <a:lnTo>
                  <a:pt x="2561836" y="0"/>
                </a:lnTo>
                <a:close/>
              </a:path>
            </a:pathLst>
          </a:custGeom>
          <a:solidFill>
            <a:srgbClr val="DAE2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5095295" y="5436717"/>
            <a:ext cx="2528570" cy="909319"/>
          </a:xfrm>
          <a:custGeom>
            <a:avLst/>
            <a:gdLst/>
            <a:ahLst/>
            <a:cxnLst/>
            <a:rect l="l" t="t" r="r" b="b"/>
            <a:pathLst>
              <a:path w="2528570" h="909320">
                <a:moveTo>
                  <a:pt x="2528399" y="0"/>
                </a:moveTo>
                <a:lnTo>
                  <a:pt x="0" y="909039"/>
                </a:lnTo>
                <a:lnTo>
                  <a:pt x="71529" y="909039"/>
                </a:lnTo>
                <a:lnTo>
                  <a:pt x="2528399" y="25717"/>
                </a:lnTo>
                <a:lnTo>
                  <a:pt x="2528399" y="0"/>
                </a:lnTo>
                <a:close/>
              </a:path>
            </a:pathLst>
          </a:custGeom>
          <a:solidFill>
            <a:srgbClr val="DAE2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5133219" y="5447843"/>
            <a:ext cx="2491105" cy="898525"/>
          </a:xfrm>
          <a:custGeom>
            <a:avLst/>
            <a:gdLst/>
            <a:ahLst/>
            <a:cxnLst/>
            <a:rect l="l" t="t" r="r" b="b"/>
            <a:pathLst>
              <a:path w="2491104" h="898525">
                <a:moveTo>
                  <a:pt x="2490476" y="0"/>
                </a:moveTo>
                <a:lnTo>
                  <a:pt x="0" y="897913"/>
                </a:lnTo>
                <a:lnTo>
                  <a:pt x="71360" y="897913"/>
                </a:lnTo>
                <a:lnTo>
                  <a:pt x="2490476" y="25728"/>
                </a:lnTo>
                <a:lnTo>
                  <a:pt x="2490476" y="0"/>
                </a:lnTo>
                <a:close/>
              </a:path>
            </a:pathLst>
          </a:custGeom>
          <a:solidFill>
            <a:srgbClr val="DBE2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5166825" y="5462434"/>
            <a:ext cx="2457450" cy="883919"/>
          </a:xfrm>
          <a:custGeom>
            <a:avLst/>
            <a:gdLst/>
            <a:ahLst/>
            <a:cxnLst/>
            <a:rect l="l" t="t" r="r" b="b"/>
            <a:pathLst>
              <a:path w="2457450" h="883920">
                <a:moveTo>
                  <a:pt x="2456870" y="0"/>
                </a:moveTo>
                <a:lnTo>
                  <a:pt x="0" y="883322"/>
                </a:lnTo>
                <a:lnTo>
                  <a:pt x="67974" y="883322"/>
                </a:lnTo>
                <a:lnTo>
                  <a:pt x="2456870" y="22032"/>
                </a:lnTo>
                <a:lnTo>
                  <a:pt x="2456870" y="0"/>
                </a:lnTo>
                <a:close/>
              </a:path>
            </a:pathLst>
          </a:custGeom>
          <a:solidFill>
            <a:srgbClr val="DAE1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5204579" y="5473572"/>
            <a:ext cx="2419350" cy="872490"/>
          </a:xfrm>
          <a:custGeom>
            <a:avLst/>
            <a:gdLst/>
            <a:ahLst/>
            <a:cxnLst/>
            <a:rect l="l" t="t" r="r" b="b"/>
            <a:pathLst>
              <a:path w="2419350" h="872489">
                <a:moveTo>
                  <a:pt x="2419116" y="0"/>
                </a:moveTo>
                <a:lnTo>
                  <a:pt x="0" y="872185"/>
                </a:lnTo>
                <a:lnTo>
                  <a:pt x="64080" y="872185"/>
                </a:lnTo>
                <a:lnTo>
                  <a:pt x="2419116" y="25475"/>
                </a:lnTo>
                <a:lnTo>
                  <a:pt x="2419116" y="0"/>
                </a:lnTo>
                <a:close/>
              </a:path>
            </a:pathLst>
          </a:custGeom>
          <a:solidFill>
            <a:srgbClr val="DAE1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5234799" y="5484467"/>
            <a:ext cx="2389505" cy="861694"/>
          </a:xfrm>
          <a:custGeom>
            <a:avLst/>
            <a:gdLst/>
            <a:ahLst/>
            <a:cxnLst/>
            <a:rect l="l" t="t" r="r" b="b"/>
            <a:pathLst>
              <a:path w="2389504" h="861695">
                <a:moveTo>
                  <a:pt x="2388896" y="0"/>
                </a:moveTo>
                <a:lnTo>
                  <a:pt x="0" y="861289"/>
                </a:lnTo>
                <a:lnTo>
                  <a:pt x="71360" y="861289"/>
                </a:lnTo>
                <a:lnTo>
                  <a:pt x="2388896" y="25728"/>
                </a:lnTo>
                <a:lnTo>
                  <a:pt x="2388896" y="0"/>
                </a:lnTo>
                <a:close/>
              </a:path>
            </a:pathLst>
          </a:custGeom>
          <a:solidFill>
            <a:srgbClr val="DAE1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5268659" y="5499047"/>
            <a:ext cx="2355215" cy="847090"/>
          </a:xfrm>
          <a:custGeom>
            <a:avLst/>
            <a:gdLst/>
            <a:ahLst/>
            <a:cxnLst/>
            <a:rect l="l" t="t" r="r" b="b"/>
            <a:pathLst>
              <a:path w="2355215" h="847089">
                <a:moveTo>
                  <a:pt x="2355036" y="0"/>
                </a:moveTo>
                <a:lnTo>
                  <a:pt x="0" y="846710"/>
                </a:lnTo>
                <a:lnTo>
                  <a:pt x="67720" y="846710"/>
                </a:lnTo>
                <a:lnTo>
                  <a:pt x="2355036" y="22043"/>
                </a:lnTo>
                <a:lnTo>
                  <a:pt x="2355036" y="0"/>
                </a:lnTo>
                <a:close/>
              </a:path>
            </a:pathLst>
          </a:custGeom>
          <a:solidFill>
            <a:srgbClr val="DAE1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5306159" y="5510195"/>
            <a:ext cx="2317750" cy="835660"/>
          </a:xfrm>
          <a:custGeom>
            <a:avLst/>
            <a:gdLst/>
            <a:ahLst/>
            <a:cxnLst/>
            <a:rect l="l" t="t" r="r" b="b"/>
            <a:pathLst>
              <a:path w="2317750" h="835660">
                <a:moveTo>
                  <a:pt x="2317536" y="0"/>
                </a:moveTo>
                <a:lnTo>
                  <a:pt x="0" y="835561"/>
                </a:lnTo>
                <a:lnTo>
                  <a:pt x="64334" y="835561"/>
                </a:lnTo>
                <a:lnTo>
                  <a:pt x="2317536" y="25464"/>
                </a:lnTo>
                <a:lnTo>
                  <a:pt x="2317536" y="0"/>
                </a:lnTo>
                <a:close/>
              </a:path>
            </a:pathLst>
          </a:custGeom>
          <a:solidFill>
            <a:srgbClr val="DBE1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5336379" y="5521091"/>
            <a:ext cx="2287905" cy="824865"/>
          </a:xfrm>
          <a:custGeom>
            <a:avLst/>
            <a:gdLst/>
            <a:ahLst/>
            <a:cxnLst/>
            <a:rect l="l" t="t" r="r" b="b"/>
            <a:pathLst>
              <a:path w="2287904" h="824864">
                <a:moveTo>
                  <a:pt x="2287315" y="0"/>
                </a:moveTo>
                <a:lnTo>
                  <a:pt x="0" y="824666"/>
                </a:lnTo>
                <a:lnTo>
                  <a:pt x="71360" y="824666"/>
                </a:lnTo>
                <a:lnTo>
                  <a:pt x="2287315" y="25728"/>
                </a:lnTo>
                <a:lnTo>
                  <a:pt x="2287315" y="0"/>
                </a:lnTo>
                <a:close/>
              </a:path>
            </a:pathLst>
          </a:custGeom>
          <a:solidFill>
            <a:srgbClr val="DBE1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5370493" y="5535659"/>
            <a:ext cx="2253615" cy="810260"/>
          </a:xfrm>
          <a:custGeom>
            <a:avLst/>
            <a:gdLst/>
            <a:ahLst/>
            <a:cxnLst/>
            <a:rect l="l" t="t" r="r" b="b"/>
            <a:pathLst>
              <a:path w="2253615" h="810260">
                <a:moveTo>
                  <a:pt x="2253201" y="0"/>
                </a:moveTo>
                <a:lnTo>
                  <a:pt x="0" y="810097"/>
                </a:lnTo>
                <a:lnTo>
                  <a:pt x="90411" y="810097"/>
                </a:lnTo>
                <a:lnTo>
                  <a:pt x="2253201" y="26477"/>
                </a:lnTo>
                <a:lnTo>
                  <a:pt x="2253201" y="0"/>
                </a:lnTo>
                <a:close/>
              </a:path>
            </a:pathLst>
          </a:custGeom>
          <a:solidFill>
            <a:srgbClr val="DBE1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5407739" y="5546819"/>
            <a:ext cx="2216150" cy="799465"/>
          </a:xfrm>
          <a:custGeom>
            <a:avLst/>
            <a:gdLst/>
            <a:ahLst/>
            <a:cxnLst/>
            <a:rect l="l" t="t" r="r" b="b"/>
            <a:pathLst>
              <a:path w="2216150" h="799464">
                <a:moveTo>
                  <a:pt x="2215955" y="0"/>
                </a:moveTo>
                <a:lnTo>
                  <a:pt x="0" y="798938"/>
                </a:lnTo>
                <a:lnTo>
                  <a:pt x="89956" y="798938"/>
                </a:lnTo>
                <a:lnTo>
                  <a:pt x="2215955" y="26491"/>
                </a:lnTo>
                <a:lnTo>
                  <a:pt x="2215955" y="0"/>
                </a:lnTo>
                <a:close/>
              </a:path>
            </a:pathLst>
          </a:custGeom>
          <a:solidFill>
            <a:srgbClr val="DBE1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5460905" y="5562137"/>
            <a:ext cx="2162810" cy="784225"/>
          </a:xfrm>
          <a:custGeom>
            <a:avLst/>
            <a:gdLst/>
            <a:ahLst/>
            <a:cxnLst/>
            <a:rect l="l" t="t" r="r" b="b"/>
            <a:pathLst>
              <a:path w="2162809" h="784225">
                <a:moveTo>
                  <a:pt x="2162790" y="0"/>
                </a:moveTo>
                <a:lnTo>
                  <a:pt x="0" y="783619"/>
                </a:lnTo>
                <a:lnTo>
                  <a:pt x="66779" y="783619"/>
                </a:lnTo>
                <a:lnTo>
                  <a:pt x="2162790" y="22068"/>
                </a:lnTo>
                <a:lnTo>
                  <a:pt x="2162790" y="0"/>
                </a:lnTo>
                <a:close/>
              </a:path>
            </a:pathLst>
          </a:custGeom>
          <a:solidFill>
            <a:srgbClr val="DBE1C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5497696" y="5573310"/>
            <a:ext cx="2126615" cy="772795"/>
          </a:xfrm>
          <a:custGeom>
            <a:avLst/>
            <a:gdLst/>
            <a:ahLst/>
            <a:cxnLst/>
            <a:rect l="l" t="t" r="r" b="b"/>
            <a:pathLst>
              <a:path w="2126615" h="772795">
                <a:moveTo>
                  <a:pt x="2125998" y="0"/>
                </a:moveTo>
                <a:lnTo>
                  <a:pt x="0" y="772447"/>
                </a:lnTo>
                <a:lnTo>
                  <a:pt x="64343" y="772447"/>
                </a:lnTo>
                <a:lnTo>
                  <a:pt x="2125998" y="25470"/>
                </a:lnTo>
                <a:lnTo>
                  <a:pt x="2125998" y="0"/>
                </a:lnTo>
                <a:close/>
              </a:path>
            </a:pathLst>
          </a:custGeom>
          <a:solidFill>
            <a:srgbClr val="DCE2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5527684" y="5584205"/>
            <a:ext cx="2096135" cy="762000"/>
          </a:xfrm>
          <a:custGeom>
            <a:avLst/>
            <a:gdLst/>
            <a:ahLst/>
            <a:cxnLst/>
            <a:rect l="l" t="t" r="r" b="b"/>
            <a:pathLst>
              <a:path w="2096134" h="762000">
                <a:moveTo>
                  <a:pt x="2096011" y="0"/>
                </a:moveTo>
                <a:lnTo>
                  <a:pt x="0" y="761551"/>
                </a:lnTo>
                <a:lnTo>
                  <a:pt x="70895" y="761551"/>
                </a:lnTo>
                <a:lnTo>
                  <a:pt x="2096011" y="25758"/>
                </a:lnTo>
                <a:lnTo>
                  <a:pt x="2096011" y="0"/>
                </a:lnTo>
                <a:close/>
              </a:path>
            </a:pathLst>
          </a:custGeom>
          <a:solidFill>
            <a:srgbClr val="DCE2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5562039" y="5598780"/>
            <a:ext cx="2061845" cy="747395"/>
          </a:xfrm>
          <a:custGeom>
            <a:avLst/>
            <a:gdLst/>
            <a:ahLst/>
            <a:cxnLst/>
            <a:rect l="l" t="t" r="r" b="b"/>
            <a:pathLst>
              <a:path w="2061845" h="747395">
                <a:moveTo>
                  <a:pt x="2061655" y="0"/>
                </a:moveTo>
                <a:lnTo>
                  <a:pt x="0" y="746976"/>
                </a:lnTo>
                <a:lnTo>
                  <a:pt x="71063" y="746976"/>
                </a:lnTo>
                <a:lnTo>
                  <a:pt x="2061655" y="25747"/>
                </a:lnTo>
                <a:lnTo>
                  <a:pt x="2061655" y="0"/>
                </a:lnTo>
                <a:close/>
              </a:path>
            </a:pathLst>
          </a:custGeom>
          <a:solidFill>
            <a:srgbClr val="DBE0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5598579" y="5609964"/>
            <a:ext cx="2025650" cy="735965"/>
          </a:xfrm>
          <a:custGeom>
            <a:avLst/>
            <a:gdLst/>
            <a:ahLst/>
            <a:cxnLst/>
            <a:rect l="l" t="t" r="r" b="b"/>
            <a:pathLst>
              <a:path w="2025650" h="735964">
                <a:moveTo>
                  <a:pt x="2025116" y="0"/>
                </a:moveTo>
                <a:lnTo>
                  <a:pt x="0" y="735793"/>
                </a:lnTo>
                <a:lnTo>
                  <a:pt x="64595" y="735793"/>
                </a:lnTo>
                <a:lnTo>
                  <a:pt x="2025116" y="25459"/>
                </a:lnTo>
                <a:lnTo>
                  <a:pt x="2025116" y="0"/>
                </a:lnTo>
                <a:close/>
              </a:path>
            </a:pathLst>
          </a:custGeom>
          <a:solidFill>
            <a:srgbClr val="DBE0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5633103" y="5624528"/>
            <a:ext cx="1990725" cy="721360"/>
          </a:xfrm>
          <a:custGeom>
            <a:avLst/>
            <a:gdLst/>
            <a:ahLst/>
            <a:cxnLst/>
            <a:rect l="l" t="t" r="r" b="b"/>
            <a:pathLst>
              <a:path w="1990725" h="721360">
                <a:moveTo>
                  <a:pt x="1990592" y="0"/>
                </a:moveTo>
                <a:lnTo>
                  <a:pt x="0" y="721229"/>
                </a:lnTo>
                <a:lnTo>
                  <a:pt x="66359" y="721229"/>
                </a:lnTo>
                <a:lnTo>
                  <a:pt x="1990592" y="22090"/>
                </a:lnTo>
                <a:lnTo>
                  <a:pt x="1990592" y="0"/>
                </a:lnTo>
                <a:close/>
              </a:path>
            </a:pathLst>
          </a:custGeom>
          <a:solidFill>
            <a:srgbClr val="DBE0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5663174" y="5635423"/>
            <a:ext cx="1960880" cy="710565"/>
          </a:xfrm>
          <a:custGeom>
            <a:avLst/>
            <a:gdLst/>
            <a:ahLst/>
            <a:cxnLst/>
            <a:rect l="l" t="t" r="r" b="b"/>
            <a:pathLst>
              <a:path w="1960879" h="710564">
                <a:moveTo>
                  <a:pt x="1960520" y="0"/>
                </a:moveTo>
                <a:lnTo>
                  <a:pt x="0" y="710333"/>
                </a:lnTo>
                <a:lnTo>
                  <a:pt x="84350" y="710333"/>
                </a:lnTo>
                <a:lnTo>
                  <a:pt x="1960520" y="35790"/>
                </a:lnTo>
                <a:lnTo>
                  <a:pt x="1960520" y="0"/>
                </a:lnTo>
                <a:close/>
              </a:path>
            </a:pathLst>
          </a:custGeom>
          <a:solidFill>
            <a:srgbClr val="DBE0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5699462" y="5646618"/>
            <a:ext cx="1924685" cy="699135"/>
          </a:xfrm>
          <a:custGeom>
            <a:avLst/>
            <a:gdLst/>
            <a:ahLst/>
            <a:cxnLst/>
            <a:rect l="l" t="t" r="r" b="b"/>
            <a:pathLst>
              <a:path w="1924684" h="699135">
                <a:moveTo>
                  <a:pt x="1924233" y="0"/>
                </a:moveTo>
                <a:lnTo>
                  <a:pt x="0" y="699138"/>
                </a:lnTo>
                <a:lnTo>
                  <a:pt x="84378" y="699138"/>
                </a:lnTo>
                <a:lnTo>
                  <a:pt x="1924233" y="35799"/>
                </a:lnTo>
                <a:lnTo>
                  <a:pt x="1924233" y="0"/>
                </a:lnTo>
                <a:close/>
              </a:path>
            </a:pathLst>
          </a:custGeom>
          <a:solidFill>
            <a:srgbClr val="DCE1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5747525" y="5671214"/>
            <a:ext cx="1876425" cy="675005"/>
          </a:xfrm>
          <a:custGeom>
            <a:avLst/>
            <a:gdLst/>
            <a:ahLst/>
            <a:cxnLst/>
            <a:rect l="l" t="t" r="r" b="b"/>
            <a:pathLst>
              <a:path w="1876425" h="675004">
                <a:moveTo>
                  <a:pt x="1876170" y="0"/>
                </a:moveTo>
                <a:lnTo>
                  <a:pt x="0" y="674542"/>
                </a:lnTo>
                <a:lnTo>
                  <a:pt x="66534" y="674542"/>
                </a:lnTo>
                <a:lnTo>
                  <a:pt x="1876170" y="22098"/>
                </a:lnTo>
                <a:lnTo>
                  <a:pt x="1876170" y="0"/>
                </a:lnTo>
                <a:close/>
              </a:path>
            </a:pathLst>
          </a:custGeom>
          <a:solidFill>
            <a:srgbClr val="DCE1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5783840" y="5682418"/>
            <a:ext cx="1840230" cy="663575"/>
          </a:xfrm>
          <a:custGeom>
            <a:avLst/>
            <a:gdLst/>
            <a:ahLst/>
            <a:cxnLst/>
            <a:rect l="l" t="t" r="r" b="b"/>
            <a:pathLst>
              <a:path w="1840229" h="663575">
                <a:moveTo>
                  <a:pt x="1839855" y="0"/>
                </a:moveTo>
                <a:lnTo>
                  <a:pt x="0" y="663339"/>
                </a:lnTo>
                <a:lnTo>
                  <a:pt x="65519" y="663339"/>
                </a:lnTo>
                <a:lnTo>
                  <a:pt x="1839855" y="25409"/>
                </a:lnTo>
                <a:lnTo>
                  <a:pt x="1839855" y="0"/>
                </a:lnTo>
                <a:close/>
              </a:path>
            </a:pathLst>
          </a:custGeom>
          <a:solidFill>
            <a:srgbClr val="DCE1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5814060" y="5693313"/>
            <a:ext cx="1809750" cy="652780"/>
          </a:xfrm>
          <a:custGeom>
            <a:avLst/>
            <a:gdLst/>
            <a:ahLst/>
            <a:cxnLst/>
            <a:rect l="l" t="t" r="r" b="b"/>
            <a:pathLst>
              <a:path w="1809750" h="652779">
                <a:moveTo>
                  <a:pt x="1809635" y="0"/>
                </a:moveTo>
                <a:lnTo>
                  <a:pt x="0" y="652443"/>
                </a:lnTo>
                <a:lnTo>
                  <a:pt x="71360" y="652443"/>
                </a:lnTo>
                <a:lnTo>
                  <a:pt x="1809635" y="25728"/>
                </a:lnTo>
                <a:lnTo>
                  <a:pt x="1809635" y="0"/>
                </a:lnTo>
                <a:close/>
              </a:path>
            </a:pathLst>
          </a:custGeom>
          <a:solidFill>
            <a:srgbClr val="DCE1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5849359" y="5707827"/>
            <a:ext cx="1774825" cy="638175"/>
          </a:xfrm>
          <a:custGeom>
            <a:avLst/>
            <a:gdLst/>
            <a:ahLst/>
            <a:cxnLst/>
            <a:rect l="l" t="t" r="r" b="b"/>
            <a:pathLst>
              <a:path w="1774825" h="638175">
                <a:moveTo>
                  <a:pt x="1774335" y="0"/>
                </a:moveTo>
                <a:lnTo>
                  <a:pt x="0" y="637930"/>
                </a:lnTo>
                <a:lnTo>
                  <a:pt x="71529" y="637930"/>
                </a:lnTo>
                <a:lnTo>
                  <a:pt x="1774335" y="25717"/>
                </a:lnTo>
                <a:lnTo>
                  <a:pt x="1774335" y="0"/>
                </a:lnTo>
                <a:close/>
              </a:path>
            </a:pathLst>
          </a:custGeom>
          <a:solidFill>
            <a:srgbClr val="DCE1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5885420" y="5719041"/>
            <a:ext cx="1738630" cy="626745"/>
          </a:xfrm>
          <a:custGeom>
            <a:avLst/>
            <a:gdLst/>
            <a:ahLst/>
            <a:cxnLst/>
            <a:rect l="l" t="t" r="r" b="b"/>
            <a:pathLst>
              <a:path w="1738629" h="626745">
                <a:moveTo>
                  <a:pt x="1738274" y="0"/>
                </a:moveTo>
                <a:lnTo>
                  <a:pt x="0" y="626715"/>
                </a:lnTo>
                <a:lnTo>
                  <a:pt x="71360" y="626715"/>
                </a:lnTo>
                <a:lnTo>
                  <a:pt x="1738274" y="25728"/>
                </a:lnTo>
                <a:lnTo>
                  <a:pt x="1738274" y="0"/>
                </a:lnTo>
                <a:close/>
              </a:path>
            </a:pathLst>
          </a:custGeom>
          <a:solidFill>
            <a:srgbClr val="DDE1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5920888" y="5733544"/>
            <a:ext cx="1703070" cy="612775"/>
          </a:xfrm>
          <a:custGeom>
            <a:avLst/>
            <a:gdLst/>
            <a:ahLst/>
            <a:cxnLst/>
            <a:rect l="l" t="t" r="r" b="b"/>
            <a:pathLst>
              <a:path w="1703070" h="612775">
                <a:moveTo>
                  <a:pt x="1702806" y="0"/>
                </a:moveTo>
                <a:lnTo>
                  <a:pt x="0" y="612213"/>
                </a:lnTo>
                <a:lnTo>
                  <a:pt x="66111" y="612213"/>
                </a:lnTo>
                <a:lnTo>
                  <a:pt x="1702806" y="22120"/>
                </a:lnTo>
                <a:lnTo>
                  <a:pt x="1702806" y="0"/>
                </a:lnTo>
                <a:close/>
              </a:path>
            </a:pathLst>
          </a:custGeom>
          <a:solidFill>
            <a:srgbClr val="DBE0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5956780" y="5744769"/>
            <a:ext cx="1667510" cy="601345"/>
          </a:xfrm>
          <a:custGeom>
            <a:avLst/>
            <a:gdLst/>
            <a:ahLst/>
            <a:cxnLst/>
            <a:rect l="l" t="t" r="r" b="b"/>
            <a:pathLst>
              <a:path w="1667509" h="601345">
                <a:moveTo>
                  <a:pt x="1666914" y="0"/>
                </a:moveTo>
                <a:lnTo>
                  <a:pt x="0" y="600987"/>
                </a:lnTo>
                <a:lnTo>
                  <a:pt x="65942" y="600987"/>
                </a:lnTo>
                <a:lnTo>
                  <a:pt x="1666914" y="25387"/>
                </a:lnTo>
                <a:lnTo>
                  <a:pt x="1666914" y="0"/>
                </a:lnTo>
                <a:close/>
              </a:path>
            </a:pathLst>
          </a:custGeom>
          <a:solidFill>
            <a:srgbClr val="DBE0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5987000" y="5755665"/>
            <a:ext cx="1637030" cy="590550"/>
          </a:xfrm>
          <a:custGeom>
            <a:avLst/>
            <a:gdLst/>
            <a:ahLst/>
            <a:cxnLst/>
            <a:rect l="l" t="t" r="r" b="b"/>
            <a:pathLst>
              <a:path w="1637029" h="590550">
                <a:moveTo>
                  <a:pt x="1636694" y="0"/>
                </a:moveTo>
                <a:lnTo>
                  <a:pt x="0" y="590092"/>
                </a:lnTo>
                <a:lnTo>
                  <a:pt x="71360" y="590092"/>
                </a:lnTo>
                <a:lnTo>
                  <a:pt x="1636694" y="25728"/>
                </a:lnTo>
                <a:lnTo>
                  <a:pt x="1636694" y="0"/>
                </a:lnTo>
                <a:close/>
              </a:path>
            </a:pathLst>
          </a:custGeom>
          <a:solidFill>
            <a:srgbClr val="DBE0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6022723" y="5770157"/>
            <a:ext cx="1601470" cy="575945"/>
          </a:xfrm>
          <a:custGeom>
            <a:avLst/>
            <a:gdLst/>
            <a:ahLst/>
            <a:cxnLst/>
            <a:rect l="l" t="t" r="r" b="b"/>
            <a:pathLst>
              <a:path w="1601470" h="575945">
                <a:moveTo>
                  <a:pt x="1600972" y="0"/>
                </a:moveTo>
                <a:lnTo>
                  <a:pt x="0" y="575600"/>
                </a:lnTo>
                <a:lnTo>
                  <a:pt x="71529" y="575600"/>
                </a:lnTo>
                <a:lnTo>
                  <a:pt x="1600972" y="25717"/>
                </a:lnTo>
                <a:lnTo>
                  <a:pt x="1600972" y="0"/>
                </a:lnTo>
                <a:close/>
              </a:path>
            </a:pathLst>
          </a:custGeom>
          <a:solidFill>
            <a:srgbClr val="DBE0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6058360" y="5781393"/>
            <a:ext cx="1565910" cy="564515"/>
          </a:xfrm>
          <a:custGeom>
            <a:avLst/>
            <a:gdLst/>
            <a:ahLst/>
            <a:cxnLst/>
            <a:rect l="l" t="t" r="r" b="b"/>
            <a:pathLst>
              <a:path w="1565909" h="564514">
                <a:moveTo>
                  <a:pt x="1565334" y="0"/>
                </a:moveTo>
                <a:lnTo>
                  <a:pt x="0" y="564363"/>
                </a:lnTo>
                <a:lnTo>
                  <a:pt x="66196" y="564363"/>
                </a:lnTo>
                <a:lnTo>
                  <a:pt x="1565334" y="25376"/>
                </a:lnTo>
                <a:lnTo>
                  <a:pt x="1565334" y="0"/>
                </a:lnTo>
                <a:close/>
              </a:path>
            </a:pathLst>
          </a:custGeom>
          <a:solidFill>
            <a:srgbClr val="DCE0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6094252" y="5795874"/>
            <a:ext cx="1529715" cy="549910"/>
          </a:xfrm>
          <a:custGeom>
            <a:avLst/>
            <a:gdLst/>
            <a:ahLst/>
            <a:cxnLst/>
            <a:rect l="l" t="t" r="r" b="b"/>
            <a:pathLst>
              <a:path w="1529715" h="549910">
                <a:moveTo>
                  <a:pt x="1529442" y="0"/>
                </a:moveTo>
                <a:lnTo>
                  <a:pt x="0" y="549883"/>
                </a:lnTo>
                <a:lnTo>
                  <a:pt x="65688" y="549883"/>
                </a:lnTo>
                <a:lnTo>
                  <a:pt x="1529442" y="22142"/>
                </a:lnTo>
                <a:lnTo>
                  <a:pt x="1529442" y="0"/>
                </a:lnTo>
                <a:close/>
              </a:path>
            </a:pathLst>
          </a:custGeom>
          <a:solidFill>
            <a:srgbClr val="DCE0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6124557" y="5806769"/>
            <a:ext cx="1499235" cy="539115"/>
          </a:xfrm>
          <a:custGeom>
            <a:avLst/>
            <a:gdLst/>
            <a:ahLst/>
            <a:cxnLst/>
            <a:rect l="l" t="t" r="r" b="b"/>
            <a:pathLst>
              <a:path w="1499234" h="539114">
                <a:moveTo>
                  <a:pt x="1499138" y="0"/>
                </a:moveTo>
                <a:lnTo>
                  <a:pt x="0" y="538987"/>
                </a:lnTo>
                <a:lnTo>
                  <a:pt x="71529" y="538987"/>
                </a:lnTo>
                <a:lnTo>
                  <a:pt x="1499138" y="25717"/>
                </a:lnTo>
                <a:lnTo>
                  <a:pt x="1499138" y="0"/>
                </a:lnTo>
                <a:close/>
              </a:path>
            </a:pathLst>
          </a:custGeom>
          <a:solidFill>
            <a:srgbClr val="DCE0D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6159941" y="5818016"/>
            <a:ext cx="1464310" cy="528320"/>
          </a:xfrm>
          <a:custGeom>
            <a:avLst/>
            <a:gdLst/>
            <a:ahLst/>
            <a:cxnLst/>
            <a:rect l="l" t="t" r="r" b="b"/>
            <a:pathLst>
              <a:path w="1464309" h="528320">
                <a:moveTo>
                  <a:pt x="1463754" y="0"/>
                </a:moveTo>
                <a:lnTo>
                  <a:pt x="0" y="527740"/>
                </a:lnTo>
                <a:lnTo>
                  <a:pt x="84842" y="527740"/>
                </a:lnTo>
                <a:lnTo>
                  <a:pt x="1463754" y="26735"/>
                </a:lnTo>
                <a:lnTo>
                  <a:pt x="1463754" y="0"/>
                </a:lnTo>
                <a:close/>
              </a:path>
            </a:pathLst>
          </a:custGeom>
          <a:solidFill>
            <a:srgbClr val="DCE0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6196086" y="5832486"/>
            <a:ext cx="1428115" cy="513715"/>
          </a:xfrm>
          <a:custGeom>
            <a:avLst/>
            <a:gdLst/>
            <a:ahLst/>
            <a:cxnLst/>
            <a:rect l="l" t="t" r="r" b="b"/>
            <a:pathLst>
              <a:path w="1428115" h="513714">
                <a:moveTo>
                  <a:pt x="1427608" y="0"/>
                </a:moveTo>
                <a:lnTo>
                  <a:pt x="0" y="513270"/>
                </a:lnTo>
                <a:lnTo>
                  <a:pt x="78684" y="513270"/>
                </a:lnTo>
                <a:lnTo>
                  <a:pt x="1427608" y="23161"/>
                </a:lnTo>
                <a:lnTo>
                  <a:pt x="1427608" y="0"/>
                </a:lnTo>
                <a:close/>
              </a:path>
            </a:pathLst>
          </a:custGeom>
          <a:solidFill>
            <a:srgbClr val="DCE0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6244783" y="5844752"/>
            <a:ext cx="1379220" cy="501015"/>
          </a:xfrm>
          <a:custGeom>
            <a:avLst/>
            <a:gdLst/>
            <a:ahLst/>
            <a:cxnLst/>
            <a:rect l="l" t="t" r="r" b="b"/>
            <a:pathLst>
              <a:path w="1379220" h="501014">
                <a:moveTo>
                  <a:pt x="1378911" y="0"/>
                </a:moveTo>
                <a:lnTo>
                  <a:pt x="0" y="501005"/>
                </a:lnTo>
                <a:lnTo>
                  <a:pt x="66191" y="501005"/>
                </a:lnTo>
                <a:lnTo>
                  <a:pt x="1378911" y="25381"/>
                </a:lnTo>
                <a:lnTo>
                  <a:pt x="1378911" y="0"/>
                </a:lnTo>
                <a:close/>
              </a:path>
            </a:pathLst>
          </a:custGeom>
          <a:solidFill>
            <a:srgbClr val="DEE1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6274771" y="5855648"/>
            <a:ext cx="1349375" cy="490220"/>
          </a:xfrm>
          <a:custGeom>
            <a:avLst/>
            <a:gdLst/>
            <a:ahLst/>
            <a:cxnLst/>
            <a:rect l="l" t="t" r="r" b="b"/>
            <a:pathLst>
              <a:path w="1349375" h="490220">
                <a:moveTo>
                  <a:pt x="1348924" y="0"/>
                </a:moveTo>
                <a:lnTo>
                  <a:pt x="0" y="490109"/>
                </a:lnTo>
                <a:lnTo>
                  <a:pt x="70895" y="490109"/>
                </a:lnTo>
                <a:lnTo>
                  <a:pt x="1348924" y="25758"/>
                </a:lnTo>
                <a:lnTo>
                  <a:pt x="1348924" y="0"/>
                </a:lnTo>
                <a:close/>
              </a:path>
            </a:pathLst>
          </a:custGeom>
          <a:solidFill>
            <a:srgbClr val="DCDF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6310975" y="5870133"/>
            <a:ext cx="1313180" cy="476250"/>
          </a:xfrm>
          <a:custGeom>
            <a:avLst/>
            <a:gdLst/>
            <a:ahLst/>
            <a:cxnLst/>
            <a:rect l="l" t="t" r="r" b="b"/>
            <a:pathLst>
              <a:path w="1313179" h="476250">
                <a:moveTo>
                  <a:pt x="1312720" y="0"/>
                </a:moveTo>
                <a:lnTo>
                  <a:pt x="0" y="475623"/>
                </a:lnTo>
                <a:lnTo>
                  <a:pt x="71063" y="475623"/>
                </a:lnTo>
                <a:lnTo>
                  <a:pt x="1312720" y="25747"/>
                </a:lnTo>
                <a:lnTo>
                  <a:pt x="1312720" y="0"/>
                </a:lnTo>
                <a:close/>
              </a:path>
            </a:pathLst>
          </a:custGeom>
          <a:solidFill>
            <a:srgbClr val="DCDF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6345666" y="5881406"/>
            <a:ext cx="1278255" cy="464820"/>
          </a:xfrm>
          <a:custGeom>
            <a:avLst/>
            <a:gdLst/>
            <a:ahLst/>
            <a:cxnLst/>
            <a:rect l="l" t="t" r="r" b="b"/>
            <a:pathLst>
              <a:path w="1278254" h="464820">
                <a:moveTo>
                  <a:pt x="1278028" y="0"/>
                </a:moveTo>
                <a:lnTo>
                  <a:pt x="0" y="464351"/>
                </a:lnTo>
                <a:lnTo>
                  <a:pt x="70895" y="464351"/>
                </a:lnTo>
                <a:lnTo>
                  <a:pt x="1278028" y="25758"/>
                </a:lnTo>
                <a:lnTo>
                  <a:pt x="1278028" y="0"/>
                </a:lnTo>
                <a:close/>
              </a:path>
            </a:pathLst>
          </a:custGeom>
          <a:solidFill>
            <a:srgbClr val="DCDF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6382038" y="5895881"/>
            <a:ext cx="1242060" cy="450215"/>
          </a:xfrm>
          <a:custGeom>
            <a:avLst/>
            <a:gdLst/>
            <a:ahLst/>
            <a:cxnLst/>
            <a:rect l="l" t="t" r="r" b="b"/>
            <a:pathLst>
              <a:path w="1242059" h="450214">
                <a:moveTo>
                  <a:pt x="1241657" y="0"/>
                </a:moveTo>
                <a:lnTo>
                  <a:pt x="0" y="449875"/>
                </a:lnTo>
                <a:lnTo>
                  <a:pt x="64511" y="449875"/>
                </a:lnTo>
                <a:lnTo>
                  <a:pt x="1241657" y="22178"/>
                </a:lnTo>
                <a:lnTo>
                  <a:pt x="1241657" y="0"/>
                </a:lnTo>
                <a:close/>
              </a:path>
            </a:pathLst>
          </a:custGeom>
          <a:solidFill>
            <a:srgbClr val="DCDF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6416561" y="5907165"/>
            <a:ext cx="1207135" cy="438784"/>
          </a:xfrm>
          <a:custGeom>
            <a:avLst/>
            <a:gdLst/>
            <a:ahLst/>
            <a:cxnLst/>
            <a:rect l="l" t="t" r="r" b="b"/>
            <a:pathLst>
              <a:path w="1207134" h="438785">
                <a:moveTo>
                  <a:pt x="1207133" y="0"/>
                </a:moveTo>
                <a:lnTo>
                  <a:pt x="0" y="438592"/>
                </a:lnTo>
                <a:lnTo>
                  <a:pt x="66611" y="438592"/>
                </a:lnTo>
                <a:lnTo>
                  <a:pt x="1207133" y="25359"/>
                </a:lnTo>
                <a:lnTo>
                  <a:pt x="1207133" y="0"/>
                </a:lnTo>
                <a:close/>
              </a:path>
            </a:pathLst>
          </a:custGeom>
          <a:solidFill>
            <a:srgbClr val="DDE0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6446549" y="5918060"/>
            <a:ext cx="1177290" cy="427990"/>
          </a:xfrm>
          <a:custGeom>
            <a:avLst/>
            <a:gdLst/>
            <a:ahLst/>
            <a:cxnLst/>
            <a:rect l="l" t="t" r="r" b="b"/>
            <a:pathLst>
              <a:path w="1177290" h="427989">
                <a:moveTo>
                  <a:pt x="1177146" y="0"/>
                </a:moveTo>
                <a:lnTo>
                  <a:pt x="0" y="427696"/>
                </a:lnTo>
                <a:lnTo>
                  <a:pt x="70895" y="427696"/>
                </a:lnTo>
                <a:lnTo>
                  <a:pt x="1177146" y="25758"/>
                </a:lnTo>
                <a:lnTo>
                  <a:pt x="1177146" y="0"/>
                </a:lnTo>
                <a:close/>
              </a:path>
            </a:pathLst>
          </a:custGeom>
          <a:solidFill>
            <a:srgbClr val="DDE0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6483173" y="5932524"/>
            <a:ext cx="1141095" cy="413384"/>
          </a:xfrm>
          <a:custGeom>
            <a:avLst/>
            <a:gdLst/>
            <a:ahLst/>
            <a:cxnLst/>
            <a:rect l="l" t="t" r="r" b="b"/>
            <a:pathLst>
              <a:path w="1141095" h="413385">
                <a:moveTo>
                  <a:pt x="1140522" y="0"/>
                </a:moveTo>
                <a:lnTo>
                  <a:pt x="0" y="413232"/>
                </a:lnTo>
                <a:lnTo>
                  <a:pt x="83088" y="413232"/>
                </a:lnTo>
                <a:lnTo>
                  <a:pt x="1140522" y="31986"/>
                </a:lnTo>
                <a:lnTo>
                  <a:pt x="1140522" y="0"/>
                </a:lnTo>
                <a:close/>
              </a:path>
            </a:pathLst>
          </a:custGeom>
          <a:solidFill>
            <a:srgbClr val="DDE0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6517444" y="5943819"/>
            <a:ext cx="1106805" cy="401955"/>
          </a:xfrm>
          <a:custGeom>
            <a:avLst/>
            <a:gdLst/>
            <a:ahLst/>
            <a:cxnLst/>
            <a:rect l="l" t="t" r="r" b="b"/>
            <a:pathLst>
              <a:path w="1106804" h="401954">
                <a:moveTo>
                  <a:pt x="1106250" y="0"/>
                </a:moveTo>
                <a:lnTo>
                  <a:pt x="0" y="401938"/>
                </a:lnTo>
                <a:lnTo>
                  <a:pt x="85978" y="401938"/>
                </a:lnTo>
                <a:lnTo>
                  <a:pt x="1106250" y="35118"/>
                </a:lnTo>
                <a:lnTo>
                  <a:pt x="1106250" y="0"/>
                </a:lnTo>
                <a:close/>
              </a:path>
            </a:pathLst>
          </a:custGeom>
          <a:solidFill>
            <a:srgbClr val="DDE0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6566261" y="5964511"/>
            <a:ext cx="1057910" cy="381635"/>
          </a:xfrm>
          <a:custGeom>
            <a:avLst/>
            <a:gdLst/>
            <a:ahLst/>
            <a:cxnLst/>
            <a:rect l="l" t="t" r="r" b="b"/>
            <a:pathLst>
              <a:path w="1057909" h="381635">
                <a:moveTo>
                  <a:pt x="1057433" y="0"/>
                </a:moveTo>
                <a:lnTo>
                  <a:pt x="0" y="381245"/>
                </a:lnTo>
                <a:lnTo>
                  <a:pt x="71360" y="381245"/>
                </a:lnTo>
                <a:lnTo>
                  <a:pt x="1057433" y="25728"/>
                </a:lnTo>
                <a:lnTo>
                  <a:pt x="1057433" y="0"/>
                </a:lnTo>
                <a:close/>
              </a:path>
            </a:pathLst>
          </a:custGeom>
          <a:solidFill>
            <a:srgbClr val="DDE0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6603423" y="5978936"/>
            <a:ext cx="1020444" cy="367030"/>
          </a:xfrm>
          <a:custGeom>
            <a:avLst/>
            <a:gdLst/>
            <a:ahLst/>
            <a:cxnLst/>
            <a:rect l="l" t="t" r="r" b="b"/>
            <a:pathLst>
              <a:path w="1020445" h="367029">
                <a:moveTo>
                  <a:pt x="1020272" y="0"/>
                </a:moveTo>
                <a:lnTo>
                  <a:pt x="0" y="366820"/>
                </a:lnTo>
                <a:lnTo>
                  <a:pt x="71529" y="366820"/>
                </a:lnTo>
                <a:lnTo>
                  <a:pt x="1020272" y="25717"/>
                </a:lnTo>
                <a:lnTo>
                  <a:pt x="1020272" y="0"/>
                </a:lnTo>
                <a:close/>
              </a:path>
            </a:pathLst>
          </a:custGeom>
          <a:solidFill>
            <a:srgbClr val="DEE0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6637621" y="5990239"/>
            <a:ext cx="986155" cy="355600"/>
          </a:xfrm>
          <a:custGeom>
            <a:avLst/>
            <a:gdLst/>
            <a:ahLst/>
            <a:cxnLst/>
            <a:rect l="l" t="t" r="r" b="b"/>
            <a:pathLst>
              <a:path w="986154" h="355600">
                <a:moveTo>
                  <a:pt x="986073" y="0"/>
                </a:moveTo>
                <a:lnTo>
                  <a:pt x="0" y="355517"/>
                </a:lnTo>
                <a:lnTo>
                  <a:pt x="71360" y="355517"/>
                </a:lnTo>
                <a:lnTo>
                  <a:pt x="986073" y="25728"/>
                </a:lnTo>
                <a:lnTo>
                  <a:pt x="986073" y="0"/>
                </a:lnTo>
                <a:close/>
              </a:path>
            </a:pathLst>
          </a:custGeom>
          <a:solidFill>
            <a:srgbClr val="DDDF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6674953" y="6004654"/>
            <a:ext cx="949325" cy="341630"/>
          </a:xfrm>
          <a:custGeom>
            <a:avLst/>
            <a:gdLst/>
            <a:ahLst/>
            <a:cxnLst/>
            <a:rect l="l" t="t" r="r" b="b"/>
            <a:pathLst>
              <a:path w="949325" h="341629">
                <a:moveTo>
                  <a:pt x="948742" y="0"/>
                </a:moveTo>
                <a:lnTo>
                  <a:pt x="0" y="341103"/>
                </a:lnTo>
                <a:lnTo>
                  <a:pt x="64249" y="341103"/>
                </a:lnTo>
                <a:lnTo>
                  <a:pt x="948742" y="22208"/>
                </a:lnTo>
                <a:lnTo>
                  <a:pt x="948742" y="0"/>
                </a:lnTo>
                <a:close/>
              </a:path>
            </a:pathLst>
          </a:custGeom>
          <a:solidFill>
            <a:srgbClr val="DDDF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6708981" y="6015967"/>
            <a:ext cx="915035" cy="330200"/>
          </a:xfrm>
          <a:custGeom>
            <a:avLst/>
            <a:gdLst/>
            <a:ahLst/>
            <a:cxnLst/>
            <a:rect l="l" t="t" r="r" b="b"/>
            <a:pathLst>
              <a:path w="915034" h="330200">
                <a:moveTo>
                  <a:pt x="914713" y="0"/>
                </a:moveTo>
                <a:lnTo>
                  <a:pt x="0" y="329789"/>
                </a:lnTo>
                <a:lnTo>
                  <a:pt x="67804" y="329789"/>
                </a:lnTo>
                <a:lnTo>
                  <a:pt x="914713" y="25299"/>
                </a:lnTo>
                <a:lnTo>
                  <a:pt x="914713" y="0"/>
                </a:lnTo>
                <a:close/>
              </a:path>
            </a:pathLst>
          </a:custGeom>
          <a:solidFill>
            <a:srgbClr val="DDDF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6739202" y="6026863"/>
            <a:ext cx="884555" cy="319405"/>
          </a:xfrm>
          <a:custGeom>
            <a:avLst/>
            <a:gdLst/>
            <a:ahLst/>
            <a:cxnLst/>
            <a:rect l="l" t="t" r="r" b="b"/>
            <a:pathLst>
              <a:path w="884554" h="319404">
                <a:moveTo>
                  <a:pt x="884493" y="0"/>
                </a:moveTo>
                <a:lnTo>
                  <a:pt x="0" y="318894"/>
                </a:lnTo>
                <a:lnTo>
                  <a:pt x="71360" y="318894"/>
                </a:lnTo>
                <a:lnTo>
                  <a:pt x="884493" y="25728"/>
                </a:lnTo>
                <a:lnTo>
                  <a:pt x="884493" y="0"/>
                </a:lnTo>
                <a:close/>
              </a:path>
            </a:pathLst>
          </a:custGeom>
          <a:solidFill>
            <a:srgbClr val="DDDF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6776787" y="6041266"/>
            <a:ext cx="847090" cy="304800"/>
          </a:xfrm>
          <a:custGeom>
            <a:avLst/>
            <a:gdLst/>
            <a:ahLst/>
            <a:cxnLst/>
            <a:rect l="l" t="t" r="r" b="b"/>
            <a:pathLst>
              <a:path w="847090" h="304800">
                <a:moveTo>
                  <a:pt x="846908" y="0"/>
                </a:moveTo>
                <a:lnTo>
                  <a:pt x="0" y="304490"/>
                </a:lnTo>
                <a:lnTo>
                  <a:pt x="71529" y="304490"/>
                </a:lnTo>
                <a:lnTo>
                  <a:pt x="846908" y="25717"/>
                </a:lnTo>
                <a:lnTo>
                  <a:pt x="846908" y="0"/>
                </a:lnTo>
                <a:close/>
              </a:path>
            </a:pathLst>
          </a:custGeom>
          <a:solidFill>
            <a:srgbClr val="DDDF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6810562" y="6052591"/>
            <a:ext cx="813435" cy="293370"/>
          </a:xfrm>
          <a:custGeom>
            <a:avLst/>
            <a:gdLst/>
            <a:ahLst/>
            <a:cxnLst/>
            <a:rect l="l" t="t" r="r" b="b"/>
            <a:pathLst>
              <a:path w="813434" h="293370">
                <a:moveTo>
                  <a:pt x="813133" y="0"/>
                </a:moveTo>
                <a:lnTo>
                  <a:pt x="0" y="293166"/>
                </a:lnTo>
                <a:lnTo>
                  <a:pt x="68058" y="293166"/>
                </a:lnTo>
                <a:lnTo>
                  <a:pt x="813133" y="25288"/>
                </a:lnTo>
                <a:lnTo>
                  <a:pt x="813133" y="0"/>
                </a:lnTo>
                <a:close/>
              </a:path>
            </a:pathLst>
          </a:custGeom>
          <a:solidFill>
            <a:srgbClr val="DEDF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6848316" y="6066983"/>
            <a:ext cx="775970" cy="279400"/>
          </a:xfrm>
          <a:custGeom>
            <a:avLst/>
            <a:gdLst/>
            <a:ahLst/>
            <a:cxnLst/>
            <a:rect l="l" t="t" r="r" b="b"/>
            <a:pathLst>
              <a:path w="775970" h="279400">
                <a:moveTo>
                  <a:pt x="775379" y="0"/>
                </a:moveTo>
                <a:lnTo>
                  <a:pt x="0" y="278773"/>
                </a:lnTo>
                <a:lnTo>
                  <a:pt x="63826" y="278773"/>
                </a:lnTo>
                <a:lnTo>
                  <a:pt x="775379" y="22230"/>
                </a:lnTo>
                <a:lnTo>
                  <a:pt x="775379" y="0"/>
                </a:lnTo>
                <a:close/>
              </a:path>
            </a:pathLst>
          </a:custGeom>
          <a:solidFill>
            <a:srgbClr val="DEDF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6878621" y="6077879"/>
            <a:ext cx="745490" cy="267970"/>
          </a:xfrm>
          <a:custGeom>
            <a:avLst/>
            <a:gdLst/>
            <a:ahLst/>
            <a:cxnLst/>
            <a:rect l="l" t="t" r="r" b="b"/>
            <a:pathLst>
              <a:path w="745490" h="267970">
                <a:moveTo>
                  <a:pt x="745074" y="0"/>
                </a:moveTo>
                <a:lnTo>
                  <a:pt x="0" y="267877"/>
                </a:lnTo>
                <a:lnTo>
                  <a:pt x="71529" y="267877"/>
                </a:lnTo>
                <a:lnTo>
                  <a:pt x="745074" y="25717"/>
                </a:lnTo>
                <a:lnTo>
                  <a:pt x="745074" y="0"/>
                </a:lnTo>
                <a:close/>
              </a:path>
            </a:pathLst>
          </a:custGeom>
          <a:solidFill>
            <a:srgbClr val="DEDF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6912142" y="6089214"/>
            <a:ext cx="711835" cy="256540"/>
          </a:xfrm>
          <a:custGeom>
            <a:avLst/>
            <a:gdLst/>
            <a:ahLst/>
            <a:cxnLst/>
            <a:rect l="l" t="t" r="r" b="b"/>
            <a:pathLst>
              <a:path w="711834" h="256539">
                <a:moveTo>
                  <a:pt x="711553" y="0"/>
                </a:moveTo>
                <a:lnTo>
                  <a:pt x="0" y="256542"/>
                </a:lnTo>
                <a:lnTo>
                  <a:pt x="71360" y="256542"/>
                </a:lnTo>
                <a:lnTo>
                  <a:pt x="711553" y="25728"/>
                </a:lnTo>
                <a:lnTo>
                  <a:pt x="711553" y="0"/>
                </a:lnTo>
                <a:close/>
              </a:path>
            </a:pathLst>
          </a:custGeom>
          <a:solidFill>
            <a:srgbClr val="DEDF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6950150" y="6103596"/>
            <a:ext cx="673735" cy="242570"/>
          </a:xfrm>
          <a:custGeom>
            <a:avLst/>
            <a:gdLst/>
            <a:ahLst/>
            <a:cxnLst/>
            <a:rect l="l" t="t" r="r" b="b"/>
            <a:pathLst>
              <a:path w="673734" h="242570">
                <a:moveTo>
                  <a:pt x="673545" y="0"/>
                </a:moveTo>
                <a:lnTo>
                  <a:pt x="0" y="242160"/>
                </a:lnTo>
                <a:lnTo>
                  <a:pt x="63572" y="242160"/>
                </a:lnTo>
                <a:lnTo>
                  <a:pt x="673545" y="22241"/>
                </a:lnTo>
                <a:lnTo>
                  <a:pt x="673545" y="0"/>
                </a:lnTo>
                <a:close/>
              </a:path>
            </a:pathLst>
          </a:custGeom>
          <a:solidFill>
            <a:srgbClr val="DEDF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6983502" y="6114943"/>
            <a:ext cx="640715" cy="231140"/>
          </a:xfrm>
          <a:custGeom>
            <a:avLst/>
            <a:gdLst/>
            <a:ahLst/>
            <a:cxnLst/>
            <a:rect l="l" t="t" r="r" b="b"/>
            <a:pathLst>
              <a:path w="640715" h="231139">
                <a:moveTo>
                  <a:pt x="640192" y="0"/>
                </a:moveTo>
                <a:lnTo>
                  <a:pt x="0" y="230814"/>
                </a:lnTo>
                <a:lnTo>
                  <a:pt x="76407" y="230814"/>
                </a:lnTo>
                <a:lnTo>
                  <a:pt x="640192" y="26544"/>
                </a:lnTo>
                <a:lnTo>
                  <a:pt x="640192" y="0"/>
                </a:lnTo>
                <a:close/>
              </a:path>
            </a:pathLst>
          </a:custGeom>
          <a:solidFill>
            <a:srgbClr val="DDDF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7013723" y="6125838"/>
            <a:ext cx="610235" cy="220345"/>
          </a:xfrm>
          <a:custGeom>
            <a:avLst/>
            <a:gdLst/>
            <a:ahLst/>
            <a:cxnLst/>
            <a:rect l="l" t="t" r="r" b="b"/>
            <a:pathLst>
              <a:path w="610234" h="220345">
                <a:moveTo>
                  <a:pt x="609972" y="0"/>
                </a:moveTo>
                <a:lnTo>
                  <a:pt x="0" y="219918"/>
                </a:lnTo>
                <a:lnTo>
                  <a:pt x="79031" y="219918"/>
                </a:lnTo>
                <a:lnTo>
                  <a:pt x="609972" y="27009"/>
                </a:lnTo>
                <a:lnTo>
                  <a:pt x="609972" y="0"/>
                </a:lnTo>
                <a:close/>
              </a:path>
            </a:pathLst>
          </a:custGeom>
          <a:solidFill>
            <a:srgbClr val="DDDF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7059910" y="6141487"/>
            <a:ext cx="563880" cy="204470"/>
          </a:xfrm>
          <a:custGeom>
            <a:avLst/>
            <a:gdLst/>
            <a:ahLst/>
            <a:cxnLst/>
            <a:rect l="l" t="t" r="r" b="b"/>
            <a:pathLst>
              <a:path w="563879" h="204470">
                <a:moveTo>
                  <a:pt x="563785" y="0"/>
                </a:moveTo>
                <a:lnTo>
                  <a:pt x="0" y="204270"/>
                </a:lnTo>
                <a:lnTo>
                  <a:pt x="71063" y="204270"/>
                </a:lnTo>
                <a:lnTo>
                  <a:pt x="563785" y="25747"/>
                </a:lnTo>
                <a:lnTo>
                  <a:pt x="563785" y="0"/>
                </a:lnTo>
                <a:close/>
              </a:path>
            </a:pathLst>
          </a:custGeom>
          <a:solidFill>
            <a:srgbClr val="DDDF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7092753" y="6152848"/>
            <a:ext cx="531495" cy="193040"/>
          </a:xfrm>
          <a:custGeom>
            <a:avLst/>
            <a:gdLst/>
            <a:ahLst/>
            <a:cxnLst/>
            <a:rect l="l" t="t" r="r" b="b"/>
            <a:pathLst>
              <a:path w="531495" h="193039">
                <a:moveTo>
                  <a:pt x="530941" y="0"/>
                </a:moveTo>
                <a:lnTo>
                  <a:pt x="0" y="192909"/>
                </a:lnTo>
                <a:lnTo>
                  <a:pt x="70895" y="192909"/>
                </a:lnTo>
                <a:lnTo>
                  <a:pt x="530941" y="25758"/>
                </a:lnTo>
                <a:lnTo>
                  <a:pt x="530941" y="0"/>
                </a:lnTo>
                <a:close/>
              </a:path>
            </a:pathLst>
          </a:custGeom>
          <a:solidFill>
            <a:srgbClr val="DDDF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7130973" y="6167234"/>
            <a:ext cx="492759" cy="179070"/>
          </a:xfrm>
          <a:custGeom>
            <a:avLst/>
            <a:gdLst/>
            <a:ahLst/>
            <a:cxnLst/>
            <a:rect l="l" t="t" r="r" b="b"/>
            <a:pathLst>
              <a:path w="492759" h="179070">
                <a:moveTo>
                  <a:pt x="492722" y="0"/>
                </a:moveTo>
                <a:lnTo>
                  <a:pt x="0" y="178522"/>
                </a:lnTo>
                <a:lnTo>
                  <a:pt x="62663" y="178522"/>
                </a:lnTo>
                <a:lnTo>
                  <a:pt x="492722" y="22267"/>
                </a:lnTo>
                <a:lnTo>
                  <a:pt x="492722" y="0"/>
                </a:lnTo>
                <a:close/>
              </a:path>
            </a:pathLst>
          </a:custGeom>
          <a:solidFill>
            <a:srgbClr val="DDDF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7163648" y="6178606"/>
            <a:ext cx="460375" cy="167640"/>
          </a:xfrm>
          <a:custGeom>
            <a:avLst/>
            <a:gdLst/>
            <a:ahLst/>
            <a:cxnLst/>
            <a:rect l="l" t="t" r="r" b="b"/>
            <a:pathLst>
              <a:path w="460375" h="167639">
                <a:moveTo>
                  <a:pt x="460046" y="0"/>
                </a:moveTo>
                <a:lnTo>
                  <a:pt x="0" y="167150"/>
                </a:lnTo>
                <a:lnTo>
                  <a:pt x="68459" y="167150"/>
                </a:lnTo>
                <a:lnTo>
                  <a:pt x="460046" y="25270"/>
                </a:lnTo>
                <a:lnTo>
                  <a:pt x="460046" y="0"/>
                </a:lnTo>
                <a:close/>
              </a:path>
            </a:pathLst>
          </a:custGeom>
          <a:solidFill>
            <a:srgbClr val="DEDF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7193636" y="6189502"/>
            <a:ext cx="430530" cy="156845"/>
          </a:xfrm>
          <a:custGeom>
            <a:avLst/>
            <a:gdLst/>
            <a:ahLst/>
            <a:cxnLst/>
            <a:rect l="l" t="t" r="r" b="b"/>
            <a:pathLst>
              <a:path w="430529" h="156845">
                <a:moveTo>
                  <a:pt x="430058" y="0"/>
                </a:moveTo>
                <a:lnTo>
                  <a:pt x="0" y="156254"/>
                </a:lnTo>
                <a:lnTo>
                  <a:pt x="70895" y="156254"/>
                </a:lnTo>
                <a:lnTo>
                  <a:pt x="430058" y="25758"/>
                </a:lnTo>
                <a:lnTo>
                  <a:pt x="430058" y="0"/>
                </a:lnTo>
                <a:close/>
              </a:path>
            </a:pathLst>
          </a:custGeom>
          <a:solidFill>
            <a:srgbClr val="DEDF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7232108" y="6203877"/>
            <a:ext cx="391795" cy="142240"/>
          </a:xfrm>
          <a:custGeom>
            <a:avLst/>
            <a:gdLst/>
            <a:ahLst/>
            <a:cxnLst/>
            <a:rect l="l" t="t" r="r" b="b"/>
            <a:pathLst>
              <a:path w="391795" h="142239">
                <a:moveTo>
                  <a:pt x="391587" y="0"/>
                </a:moveTo>
                <a:lnTo>
                  <a:pt x="0" y="141879"/>
                </a:lnTo>
                <a:lnTo>
                  <a:pt x="71063" y="141879"/>
                </a:lnTo>
                <a:lnTo>
                  <a:pt x="391587" y="25747"/>
                </a:lnTo>
                <a:lnTo>
                  <a:pt x="391587" y="0"/>
                </a:lnTo>
                <a:close/>
              </a:path>
            </a:pathLst>
          </a:custGeom>
          <a:solidFill>
            <a:srgbClr val="DEDFD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7264531" y="6215261"/>
            <a:ext cx="359410" cy="130810"/>
          </a:xfrm>
          <a:custGeom>
            <a:avLst/>
            <a:gdLst/>
            <a:ahLst/>
            <a:cxnLst/>
            <a:rect l="l" t="t" r="r" b="b"/>
            <a:pathLst>
              <a:path w="359409" h="130810">
                <a:moveTo>
                  <a:pt x="359163" y="0"/>
                </a:moveTo>
                <a:lnTo>
                  <a:pt x="0" y="130496"/>
                </a:lnTo>
                <a:lnTo>
                  <a:pt x="92955" y="130496"/>
                </a:lnTo>
                <a:lnTo>
                  <a:pt x="359163" y="34785"/>
                </a:lnTo>
                <a:lnTo>
                  <a:pt x="359163" y="0"/>
                </a:lnTo>
                <a:close/>
              </a:path>
            </a:pathLst>
          </a:custGeom>
          <a:solidFill>
            <a:srgbClr val="DEDF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7303171" y="6229625"/>
            <a:ext cx="320675" cy="116205"/>
          </a:xfrm>
          <a:custGeom>
            <a:avLst/>
            <a:gdLst/>
            <a:ahLst/>
            <a:cxnLst/>
            <a:rect l="l" t="t" r="r" b="b"/>
            <a:pathLst>
              <a:path w="320675" h="116204">
                <a:moveTo>
                  <a:pt x="320524" y="0"/>
                </a:moveTo>
                <a:lnTo>
                  <a:pt x="0" y="116131"/>
                </a:lnTo>
                <a:lnTo>
                  <a:pt x="86651" y="116131"/>
                </a:lnTo>
                <a:lnTo>
                  <a:pt x="320524" y="31811"/>
                </a:lnTo>
                <a:lnTo>
                  <a:pt x="320524" y="0"/>
                </a:lnTo>
                <a:close/>
              </a:path>
            </a:pathLst>
          </a:custGeom>
          <a:solidFill>
            <a:srgbClr val="DEDF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7357487" y="6250047"/>
            <a:ext cx="266700" cy="95885"/>
          </a:xfrm>
          <a:custGeom>
            <a:avLst/>
            <a:gdLst/>
            <a:ahLst/>
            <a:cxnLst/>
            <a:rect l="l" t="t" r="r" b="b"/>
            <a:pathLst>
              <a:path w="266700" h="95885">
                <a:moveTo>
                  <a:pt x="266208" y="0"/>
                </a:moveTo>
                <a:lnTo>
                  <a:pt x="0" y="95710"/>
                </a:lnTo>
                <a:lnTo>
                  <a:pt x="71529" y="95710"/>
                </a:lnTo>
                <a:lnTo>
                  <a:pt x="266208" y="25717"/>
                </a:lnTo>
                <a:lnTo>
                  <a:pt x="266208" y="0"/>
                </a:lnTo>
                <a:close/>
              </a:path>
            </a:pathLst>
          </a:custGeom>
          <a:solidFill>
            <a:srgbClr val="DEDED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7389823" y="6261437"/>
            <a:ext cx="233872" cy="84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3801740" y="4504347"/>
            <a:ext cx="3822065" cy="1841500"/>
          </a:xfrm>
          <a:custGeom>
            <a:avLst/>
            <a:gdLst/>
            <a:ahLst/>
            <a:cxnLst/>
            <a:rect l="l" t="t" r="r" b="b"/>
            <a:pathLst>
              <a:path w="3822065" h="1841500">
                <a:moveTo>
                  <a:pt x="3821955" y="228806"/>
                </a:moveTo>
                <a:lnTo>
                  <a:pt x="3777273" y="190461"/>
                </a:lnTo>
                <a:lnTo>
                  <a:pt x="3729648" y="156984"/>
                </a:lnTo>
                <a:lnTo>
                  <a:pt x="3679719" y="128136"/>
                </a:lnTo>
                <a:lnTo>
                  <a:pt x="3628127" y="103677"/>
                </a:lnTo>
                <a:lnTo>
                  <a:pt x="3575511" y="83368"/>
                </a:lnTo>
                <a:lnTo>
                  <a:pt x="3522511" y="66969"/>
                </a:lnTo>
                <a:lnTo>
                  <a:pt x="3469767" y="54240"/>
                </a:lnTo>
                <a:lnTo>
                  <a:pt x="3417919" y="44944"/>
                </a:lnTo>
                <a:lnTo>
                  <a:pt x="3367607" y="38839"/>
                </a:lnTo>
                <a:lnTo>
                  <a:pt x="3319470" y="35687"/>
                </a:lnTo>
                <a:lnTo>
                  <a:pt x="3274148" y="35248"/>
                </a:lnTo>
                <a:lnTo>
                  <a:pt x="3232282" y="37283"/>
                </a:lnTo>
                <a:lnTo>
                  <a:pt x="3161473" y="47816"/>
                </a:lnTo>
                <a:lnTo>
                  <a:pt x="3112163" y="65373"/>
                </a:lnTo>
                <a:lnTo>
                  <a:pt x="3083663" y="80196"/>
                </a:lnTo>
                <a:lnTo>
                  <a:pt x="3047958" y="92258"/>
                </a:lnTo>
                <a:lnTo>
                  <a:pt x="3006035" y="101975"/>
                </a:lnTo>
                <a:lnTo>
                  <a:pt x="2958880" y="109762"/>
                </a:lnTo>
                <a:lnTo>
                  <a:pt x="2907479" y="116036"/>
                </a:lnTo>
                <a:lnTo>
                  <a:pt x="2852816" y="121212"/>
                </a:lnTo>
                <a:lnTo>
                  <a:pt x="2795879" y="125708"/>
                </a:lnTo>
                <a:lnTo>
                  <a:pt x="2737652" y="129939"/>
                </a:lnTo>
                <a:lnTo>
                  <a:pt x="2679122" y="134321"/>
                </a:lnTo>
                <a:lnTo>
                  <a:pt x="2621274" y="139271"/>
                </a:lnTo>
                <a:lnTo>
                  <a:pt x="2565095" y="145204"/>
                </a:lnTo>
                <a:lnTo>
                  <a:pt x="2511570" y="152537"/>
                </a:lnTo>
                <a:lnTo>
                  <a:pt x="2435935" y="160379"/>
                </a:lnTo>
                <a:lnTo>
                  <a:pt x="2367797" y="161241"/>
                </a:lnTo>
                <a:lnTo>
                  <a:pt x="2306631" y="156146"/>
                </a:lnTo>
                <a:lnTo>
                  <a:pt x="2251913" y="146120"/>
                </a:lnTo>
                <a:lnTo>
                  <a:pt x="2203115" y="132187"/>
                </a:lnTo>
                <a:lnTo>
                  <a:pt x="2159715" y="115371"/>
                </a:lnTo>
                <a:lnTo>
                  <a:pt x="2121185" y="96697"/>
                </a:lnTo>
                <a:lnTo>
                  <a:pt x="2087000" y="77189"/>
                </a:lnTo>
                <a:lnTo>
                  <a:pt x="2029568" y="39770"/>
                </a:lnTo>
                <a:lnTo>
                  <a:pt x="2005268" y="23907"/>
                </a:lnTo>
                <a:lnTo>
                  <a:pt x="1983214" y="11308"/>
                </a:lnTo>
                <a:lnTo>
                  <a:pt x="1962878" y="2997"/>
                </a:lnTo>
                <a:lnTo>
                  <a:pt x="1943737" y="0"/>
                </a:lnTo>
                <a:lnTo>
                  <a:pt x="1896089" y="156"/>
                </a:lnTo>
                <a:lnTo>
                  <a:pt x="1848461" y="3413"/>
                </a:lnTo>
                <a:lnTo>
                  <a:pt x="1800869" y="9494"/>
                </a:lnTo>
                <a:lnTo>
                  <a:pt x="1753332" y="18123"/>
                </a:lnTo>
                <a:lnTo>
                  <a:pt x="1705870" y="29024"/>
                </a:lnTo>
                <a:lnTo>
                  <a:pt x="1658499" y="41920"/>
                </a:lnTo>
                <a:lnTo>
                  <a:pt x="1611240" y="56535"/>
                </a:lnTo>
                <a:lnTo>
                  <a:pt x="1564109" y="72593"/>
                </a:lnTo>
                <a:lnTo>
                  <a:pt x="1517126" y="89817"/>
                </a:lnTo>
                <a:lnTo>
                  <a:pt x="1470310" y="107931"/>
                </a:lnTo>
                <a:lnTo>
                  <a:pt x="1423678" y="126660"/>
                </a:lnTo>
                <a:lnTo>
                  <a:pt x="1377249" y="145726"/>
                </a:lnTo>
                <a:lnTo>
                  <a:pt x="1331041" y="164854"/>
                </a:lnTo>
                <a:lnTo>
                  <a:pt x="1285074" y="183766"/>
                </a:lnTo>
                <a:lnTo>
                  <a:pt x="1239365" y="202188"/>
                </a:lnTo>
                <a:lnTo>
                  <a:pt x="1193933" y="219842"/>
                </a:lnTo>
                <a:lnTo>
                  <a:pt x="1148796" y="236452"/>
                </a:lnTo>
                <a:lnTo>
                  <a:pt x="1103973" y="251743"/>
                </a:lnTo>
                <a:lnTo>
                  <a:pt x="1059482" y="265437"/>
                </a:lnTo>
                <a:lnTo>
                  <a:pt x="1015342" y="277258"/>
                </a:lnTo>
                <a:lnTo>
                  <a:pt x="971572" y="286931"/>
                </a:lnTo>
                <a:lnTo>
                  <a:pt x="928189" y="294179"/>
                </a:lnTo>
                <a:lnTo>
                  <a:pt x="878792" y="299710"/>
                </a:lnTo>
                <a:lnTo>
                  <a:pt x="830484" y="306013"/>
                </a:lnTo>
                <a:lnTo>
                  <a:pt x="783084" y="313136"/>
                </a:lnTo>
                <a:lnTo>
                  <a:pt x="736410" y="321127"/>
                </a:lnTo>
                <a:lnTo>
                  <a:pt x="690281" y="330032"/>
                </a:lnTo>
                <a:lnTo>
                  <a:pt x="644514" y="339901"/>
                </a:lnTo>
                <a:lnTo>
                  <a:pt x="598929" y="350781"/>
                </a:lnTo>
                <a:lnTo>
                  <a:pt x="553344" y="362718"/>
                </a:lnTo>
                <a:lnTo>
                  <a:pt x="507577" y="375762"/>
                </a:lnTo>
                <a:lnTo>
                  <a:pt x="461447" y="389960"/>
                </a:lnTo>
                <a:lnTo>
                  <a:pt x="414773" y="405359"/>
                </a:lnTo>
                <a:lnTo>
                  <a:pt x="367373" y="422008"/>
                </a:lnTo>
                <a:lnTo>
                  <a:pt x="319065" y="439953"/>
                </a:lnTo>
                <a:lnTo>
                  <a:pt x="269669" y="459243"/>
                </a:lnTo>
                <a:lnTo>
                  <a:pt x="219002" y="479926"/>
                </a:lnTo>
                <a:lnTo>
                  <a:pt x="166883" y="502049"/>
                </a:lnTo>
                <a:lnTo>
                  <a:pt x="113131" y="525659"/>
                </a:lnTo>
                <a:lnTo>
                  <a:pt x="57563" y="550805"/>
                </a:lnTo>
                <a:lnTo>
                  <a:pt x="0" y="577535"/>
                </a:lnTo>
                <a:lnTo>
                  <a:pt x="0" y="1841410"/>
                </a:lnTo>
                <a:lnTo>
                  <a:pt x="3821955" y="1841410"/>
                </a:lnTo>
                <a:lnTo>
                  <a:pt x="3821955" y="228806"/>
                </a:lnTo>
              </a:path>
            </a:pathLst>
          </a:custGeom>
          <a:ln w="10900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4566131" y="5155220"/>
            <a:ext cx="3058160" cy="689610"/>
          </a:xfrm>
          <a:custGeom>
            <a:avLst/>
            <a:gdLst/>
            <a:ahLst/>
            <a:cxnLst/>
            <a:rect l="l" t="t" r="r" b="b"/>
            <a:pathLst>
              <a:path w="3058159" h="689610">
                <a:moveTo>
                  <a:pt x="2115713" y="0"/>
                </a:moveTo>
                <a:lnTo>
                  <a:pt x="2063505" y="579"/>
                </a:lnTo>
                <a:lnTo>
                  <a:pt x="2011250" y="1778"/>
                </a:lnTo>
                <a:lnTo>
                  <a:pt x="1906882" y="5654"/>
                </a:lnTo>
                <a:lnTo>
                  <a:pt x="1550621" y="24721"/>
                </a:lnTo>
                <a:lnTo>
                  <a:pt x="1492588" y="26123"/>
                </a:lnTo>
                <a:lnTo>
                  <a:pt x="1435192" y="28280"/>
                </a:lnTo>
                <a:lnTo>
                  <a:pt x="1378432" y="31179"/>
                </a:lnTo>
                <a:lnTo>
                  <a:pt x="1322306" y="34808"/>
                </a:lnTo>
                <a:lnTo>
                  <a:pt x="1266812" y="39155"/>
                </a:lnTo>
                <a:lnTo>
                  <a:pt x="1211948" y="44208"/>
                </a:lnTo>
                <a:lnTo>
                  <a:pt x="1157712" y="49956"/>
                </a:lnTo>
                <a:lnTo>
                  <a:pt x="1104101" y="56386"/>
                </a:lnTo>
                <a:lnTo>
                  <a:pt x="1051114" y="63486"/>
                </a:lnTo>
                <a:lnTo>
                  <a:pt x="998749" y="71245"/>
                </a:lnTo>
                <a:lnTo>
                  <a:pt x="947004" y="79650"/>
                </a:lnTo>
                <a:lnTo>
                  <a:pt x="895877" y="88690"/>
                </a:lnTo>
                <a:lnTo>
                  <a:pt x="845365" y="98351"/>
                </a:lnTo>
                <a:lnTo>
                  <a:pt x="795468" y="108624"/>
                </a:lnTo>
                <a:lnTo>
                  <a:pt x="746182" y="119495"/>
                </a:lnTo>
                <a:lnTo>
                  <a:pt x="697506" y="130952"/>
                </a:lnTo>
                <a:lnTo>
                  <a:pt x="649438" y="142984"/>
                </a:lnTo>
                <a:lnTo>
                  <a:pt x="601976" y="155579"/>
                </a:lnTo>
                <a:lnTo>
                  <a:pt x="555118" y="168724"/>
                </a:lnTo>
                <a:lnTo>
                  <a:pt x="508861" y="182408"/>
                </a:lnTo>
                <a:lnTo>
                  <a:pt x="463205" y="196619"/>
                </a:lnTo>
                <a:lnTo>
                  <a:pt x="418146" y="211344"/>
                </a:lnTo>
                <a:lnTo>
                  <a:pt x="373683" y="226572"/>
                </a:lnTo>
                <a:lnTo>
                  <a:pt x="329814" y="242291"/>
                </a:lnTo>
                <a:lnTo>
                  <a:pt x="286536" y="258489"/>
                </a:lnTo>
                <a:lnTo>
                  <a:pt x="243849" y="275153"/>
                </a:lnTo>
                <a:lnTo>
                  <a:pt x="201750" y="292272"/>
                </a:lnTo>
                <a:lnTo>
                  <a:pt x="160236" y="309835"/>
                </a:lnTo>
                <a:lnTo>
                  <a:pt x="119306" y="327828"/>
                </a:lnTo>
                <a:lnTo>
                  <a:pt x="78958" y="346240"/>
                </a:lnTo>
                <a:lnTo>
                  <a:pt x="39190" y="365059"/>
                </a:lnTo>
                <a:lnTo>
                  <a:pt x="0" y="384273"/>
                </a:lnTo>
                <a:lnTo>
                  <a:pt x="10919" y="689348"/>
                </a:lnTo>
                <a:lnTo>
                  <a:pt x="48126" y="665955"/>
                </a:lnTo>
                <a:lnTo>
                  <a:pt x="86033" y="642784"/>
                </a:lnTo>
                <a:lnTo>
                  <a:pt x="124641" y="619864"/>
                </a:lnTo>
                <a:lnTo>
                  <a:pt x="163947" y="597225"/>
                </a:lnTo>
                <a:lnTo>
                  <a:pt x="203948" y="574898"/>
                </a:lnTo>
                <a:lnTo>
                  <a:pt x="244644" y="552912"/>
                </a:lnTo>
                <a:lnTo>
                  <a:pt x="286031" y="531297"/>
                </a:lnTo>
                <a:lnTo>
                  <a:pt x="328108" y="510082"/>
                </a:lnTo>
                <a:lnTo>
                  <a:pt x="370872" y="489299"/>
                </a:lnTo>
                <a:lnTo>
                  <a:pt x="414323" y="468977"/>
                </a:lnTo>
                <a:lnTo>
                  <a:pt x="458457" y="449145"/>
                </a:lnTo>
                <a:lnTo>
                  <a:pt x="503273" y="429834"/>
                </a:lnTo>
                <a:lnTo>
                  <a:pt x="548769" y="411074"/>
                </a:lnTo>
                <a:lnTo>
                  <a:pt x="594943" y="392894"/>
                </a:lnTo>
                <a:lnTo>
                  <a:pt x="641793" y="375325"/>
                </a:lnTo>
                <a:lnTo>
                  <a:pt x="689316" y="358396"/>
                </a:lnTo>
                <a:lnTo>
                  <a:pt x="737512" y="342138"/>
                </a:lnTo>
                <a:lnTo>
                  <a:pt x="786377" y="326580"/>
                </a:lnTo>
                <a:lnTo>
                  <a:pt x="835910" y="311752"/>
                </a:lnTo>
                <a:lnTo>
                  <a:pt x="886109" y="297684"/>
                </a:lnTo>
                <a:lnTo>
                  <a:pt x="936971" y="284406"/>
                </a:lnTo>
                <a:lnTo>
                  <a:pt x="988496" y="271948"/>
                </a:lnTo>
                <a:lnTo>
                  <a:pt x="1040680" y="260340"/>
                </a:lnTo>
                <a:lnTo>
                  <a:pt x="1093522" y="249611"/>
                </a:lnTo>
                <a:lnTo>
                  <a:pt x="1147020" y="239793"/>
                </a:lnTo>
                <a:lnTo>
                  <a:pt x="1201172" y="230914"/>
                </a:lnTo>
                <a:lnTo>
                  <a:pt x="1255976" y="223005"/>
                </a:lnTo>
                <a:lnTo>
                  <a:pt x="1311429" y="216095"/>
                </a:lnTo>
                <a:lnTo>
                  <a:pt x="1367530" y="210214"/>
                </a:lnTo>
                <a:lnTo>
                  <a:pt x="1424278" y="205393"/>
                </a:lnTo>
                <a:lnTo>
                  <a:pt x="1481669" y="201662"/>
                </a:lnTo>
                <a:lnTo>
                  <a:pt x="1949499" y="177830"/>
                </a:lnTo>
                <a:lnTo>
                  <a:pt x="2000115" y="176107"/>
                </a:lnTo>
                <a:lnTo>
                  <a:pt x="2050516" y="174908"/>
                </a:lnTo>
                <a:lnTo>
                  <a:pt x="2100678" y="174328"/>
                </a:lnTo>
                <a:lnTo>
                  <a:pt x="3057564" y="174328"/>
                </a:lnTo>
                <a:lnTo>
                  <a:pt x="3057564" y="100990"/>
                </a:lnTo>
                <a:lnTo>
                  <a:pt x="2856399" y="62685"/>
                </a:lnTo>
                <a:lnTo>
                  <a:pt x="2761767" y="46023"/>
                </a:lnTo>
                <a:lnTo>
                  <a:pt x="2715099" y="38481"/>
                </a:lnTo>
                <a:lnTo>
                  <a:pt x="2668543" y="31531"/>
                </a:lnTo>
                <a:lnTo>
                  <a:pt x="2621859" y="25218"/>
                </a:lnTo>
                <a:lnTo>
                  <a:pt x="2574807" y="19592"/>
                </a:lnTo>
                <a:lnTo>
                  <a:pt x="2527147" y="14701"/>
                </a:lnTo>
                <a:lnTo>
                  <a:pt x="2478640" y="10591"/>
                </a:lnTo>
                <a:lnTo>
                  <a:pt x="2429044" y="7311"/>
                </a:lnTo>
                <a:lnTo>
                  <a:pt x="2378121" y="4909"/>
                </a:lnTo>
                <a:lnTo>
                  <a:pt x="2325631" y="3433"/>
                </a:lnTo>
                <a:lnTo>
                  <a:pt x="2271333" y="2930"/>
                </a:lnTo>
                <a:lnTo>
                  <a:pt x="2219698" y="1080"/>
                </a:lnTo>
                <a:lnTo>
                  <a:pt x="2167801" y="135"/>
                </a:lnTo>
                <a:lnTo>
                  <a:pt x="2115713" y="0"/>
                </a:lnTo>
                <a:close/>
              </a:path>
              <a:path w="3058159" h="689610">
                <a:moveTo>
                  <a:pt x="3057564" y="175620"/>
                </a:moveTo>
                <a:lnTo>
                  <a:pt x="2357220" y="175620"/>
                </a:lnTo>
                <a:lnTo>
                  <a:pt x="2409220" y="176516"/>
                </a:lnTo>
                <a:lnTo>
                  <a:pt x="2460212" y="178450"/>
                </a:lnTo>
                <a:lnTo>
                  <a:pt x="2510373" y="181341"/>
                </a:lnTo>
                <a:lnTo>
                  <a:pt x="2559878" y="185111"/>
                </a:lnTo>
                <a:lnTo>
                  <a:pt x="2608902" y="189678"/>
                </a:lnTo>
                <a:lnTo>
                  <a:pt x="2657623" y="194963"/>
                </a:lnTo>
                <a:lnTo>
                  <a:pt x="2706216" y="200887"/>
                </a:lnTo>
                <a:lnTo>
                  <a:pt x="2803722" y="214331"/>
                </a:lnTo>
                <a:lnTo>
                  <a:pt x="3057564" y="253527"/>
                </a:lnTo>
                <a:lnTo>
                  <a:pt x="3057564" y="175620"/>
                </a:lnTo>
                <a:close/>
              </a:path>
              <a:path w="3058159" h="689610">
                <a:moveTo>
                  <a:pt x="3057564" y="174328"/>
                </a:moveTo>
                <a:lnTo>
                  <a:pt x="2100678" y="174328"/>
                </a:lnTo>
                <a:lnTo>
                  <a:pt x="2150577" y="174463"/>
                </a:lnTo>
                <a:lnTo>
                  <a:pt x="2200190" y="175408"/>
                </a:lnTo>
                <a:lnTo>
                  <a:pt x="2249493" y="177258"/>
                </a:lnTo>
                <a:lnTo>
                  <a:pt x="2304036" y="175840"/>
                </a:lnTo>
                <a:lnTo>
                  <a:pt x="3057564" y="175620"/>
                </a:lnTo>
                <a:lnTo>
                  <a:pt x="3057564" y="174328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4577051" y="5329549"/>
            <a:ext cx="3058160" cy="515620"/>
          </a:xfrm>
          <a:custGeom>
            <a:avLst/>
            <a:gdLst/>
            <a:ahLst/>
            <a:cxnLst/>
            <a:rect l="l" t="t" r="r" b="b"/>
            <a:pathLst>
              <a:path w="3058159" h="515620">
                <a:moveTo>
                  <a:pt x="0" y="515019"/>
                </a:moveTo>
                <a:lnTo>
                  <a:pt x="37206" y="491627"/>
                </a:lnTo>
                <a:lnTo>
                  <a:pt x="75114" y="468455"/>
                </a:lnTo>
                <a:lnTo>
                  <a:pt x="113721" y="445536"/>
                </a:lnTo>
                <a:lnTo>
                  <a:pt x="153027" y="422897"/>
                </a:lnTo>
                <a:lnTo>
                  <a:pt x="193028" y="400570"/>
                </a:lnTo>
                <a:lnTo>
                  <a:pt x="233724" y="378583"/>
                </a:lnTo>
                <a:lnTo>
                  <a:pt x="275111" y="356968"/>
                </a:lnTo>
                <a:lnTo>
                  <a:pt x="317188" y="335754"/>
                </a:lnTo>
                <a:lnTo>
                  <a:pt x="359952" y="314971"/>
                </a:lnTo>
                <a:lnTo>
                  <a:pt x="403403" y="294648"/>
                </a:lnTo>
                <a:lnTo>
                  <a:pt x="447537" y="274817"/>
                </a:lnTo>
                <a:lnTo>
                  <a:pt x="492353" y="255506"/>
                </a:lnTo>
                <a:lnTo>
                  <a:pt x="537850" y="236746"/>
                </a:lnTo>
                <a:lnTo>
                  <a:pt x="584023" y="218566"/>
                </a:lnTo>
                <a:lnTo>
                  <a:pt x="630873" y="200997"/>
                </a:lnTo>
                <a:lnTo>
                  <a:pt x="678397" y="184068"/>
                </a:lnTo>
                <a:lnTo>
                  <a:pt x="726592" y="167809"/>
                </a:lnTo>
                <a:lnTo>
                  <a:pt x="775457" y="152251"/>
                </a:lnTo>
                <a:lnTo>
                  <a:pt x="824990" y="137423"/>
                </a:lnTo>
                <a:lnTo>
                  <a:pt x="875189" y="123355"/>
                </a:lnTo>
                <a:lnTo>
                  <a:pt x="926051" y="110077"/>
                </a:lnTo>
                <a:lnTo>
                  <a:pt x="977576" y="97619"/>
                </a:lnTo>
                <a:lnTo>
                  <a:pt x="1029760" y="86011"/>
                </a:lnTo>
                <a:lnTo>
                  <a:pt x="1082602" y="75283"/>
                </a:lnTo>
                <a:lnTo>
                  <a:pt x="1136100" y="65464"/>
                </a:lnTo>
                <a:lnTo>
                  <a:pt x="1190252" y="56586"/>
                </a:lnTo>
                <a:lnTo>
                  <a:pt x="1245056" y="48676"/>
                </a:lnTo>
                <a:lnTo>
                  <a:pt x="1300509" y="41766"/>
                </a:lnTo>
                <a:lnTo>
                  <a:pt x="1356611" y="35886"/>
                </a:lnTo>
                <a:lnTo>
                  <a:pt x="1413358" y="31065"/>
                </a:lnTo>
                <a:lnTo>
                  <a:pt x="1470749" y="27333"/>
                </a:lnTo>
                <a:lnTo>
                  <a:pt x="1528782" y="24721"/>
                </a:lnTo>
                <a:lnTo>
                  <a:pt x="1580257" y="22235"/>
                </a:lnTo>
                <a:lnTo>
                  <a:pt x="1631709" y="19511"/>
                </a:lnTo>
                <a:lnTo>
                  <a:pt x="1683112" y="16645"/>
                </a:lnTo>
                <a:lnTo>
                  <a:pt x="1734444" y="13730"/>
                </a:lnTo>
                <a:lnTo>
                  <a:pt x="1785681" y="10863"/>
                </a:lnTo>
                <a:lnTo>
                  <a:pt x="1836798" y="8139"/>
                </a:lnTo>
                <a:lnTo>
                  <a:pt x="1887772" y="5654"/>
                </a:lnTo>
                <a:lnTo>
                  <a:pt x="1938579" y="3502"/>
                </a:lnTo>
                <a:lnTo>
                  <a:pt x="1989195" y="1778"/>
                </a:lnTo>
                <a:lnTo>
                  <a:pt x="2039596" y="579"/>
                </a:lnTo>
                <a:lnTo>
                  <a:pt x="2089758" y="0"/>
                </a:lnTo>
                <a:lnTo>
                  <a:pt x="2139658" y="135"/>
                </a:lnTo>
                <a:lnTo>
                  <a:pt x="2189271" y="1080"/>
                </a:lnTo>
                <a:lnTo>
                  <a:pt x="2238573" y="2930"/>
                </a:lnTo>
                <a:lnTo>
                  <a:pt x="2293239" y="1392"/>
                </a:lnTo>
                <a:lnTo>
                  <a:pt x="2346770" y="844"/>
                </a:lnTo>
                <a:lnTo>
                  <a:pt x="2399308" y="1254"/>
                </a:lnTo>
                <a:lnTo>
                  <a:pt x="2450999" y="2589"/>
                </a:lnTo>
                <a:lnTo>
                  <a:pt x="2501986" y="4818"/>
                </a:lnTo>
                <a:lnTo>
                  <a:pt x="2552413" y="7909"/>
                </a:lnTo>
                <a:lnTo>
                  <a:pt x="2602424" y="11830"/>
                </a:lnTo>
                <a:lnTo>
                  <a:pt x="2652163" y="16549"/>
                </a:lnTo>
                <a:lnTo>
                  <a:pt x="2701775" y="22034"/>
                </a:lnTo>
                <a:lnTo>
                  <a:pt x="2751402" y="28253"/>
                </a:lnTo>
                <a:lnTo>
                  <a:pt x="2801189" y="35175"/>
                </a:lnTo>
                <a:lnTo>
                  <a:pt x="2851280" y="42767"/>
                </a:lnTo>
                <a:lnTo>
                  <a:pt x="2901820" y="50997"/>
                </a:lnTo>
                <a:lnTo>
                  <a:pt x="2952950" y="59833"/>
                </a:lnTo>
                <a:lnTo>
                  <a:pt x="3004817" y="69245"/>
                </a:lnTo>
                <a:lnTo>
                  <a:pt x="3057564" y="79199"/>
                </a:lnTo>
              </a:path>
            </a:pathLst>
          </a:custGeom>
          <a:ln w="10896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4566131" y="5155220"/>
            <a:ext cx="3035935" cy="384810"/>
          </a:xfrm>
          <a:custGeom>
            <a:avLst/>
            <a:gdLst/>
            <a:ahLst/>
            <a:cxnLst/>
            <a:rect l="l" t="t" r="r" b="b"/>
            <a:pathLst>
              <a:path w="3035934" h="384810">
                <a:moveTo>
                  <a:pt x="0" y="384273"/>
                </a:moveTo>
                <a:lnTo>
                  <a:pt x="39190" y="365059"/>
                </a:lnTo>
                <a:lnTo>
                  <a:pt x="78958" y="346240"/>
                </a:lnTo>
                <a:lnTo>
                  <a:pt x="119306" y="327828"/>
                </a:lnTo>
                <a:lnTo>
                  <a:pt x="160236" y="309835"/>
                </a:lnTo>
                <a:lnTo>
                  <a:pt x="201750" y="292272"/>
                </a:lnTo>
                <a:lnTo>
                  <a:pt x="243849" y="275153"/>
                </a:lnTo>
                <a:lnTo>
                  <a:pt x="286536" y="258489"/>
                </a:lnTo>
                <a:lnTo>
                  <a:pt x="329814" y="242291"/>
                </a:lnTo>
                <a:lnTo>
                  <a:pt x="373683" y="226572"/>
                </a:lnTo>
                <a:lnTo>
                  <a:pt x="418146" y="211344"/>
                </a:lnTo>
                <a:lnTo>
                  <a:pt x="463205" y="196619"/>
                </a:lnTo>
                <a:lnTo>
                  <a:pt x="508861" y="182408"/>
                </a:lnTo>
                <a:lnTo>
                  <a:pt x="555118" y="168724"/>
                </a:lnTo>
                <a:lnTo>
                  <a:pt x="601976" y="155579"/>
                </a:lnTo>
                <a:lnTo>
                  <a:pt x="649438" y="142984"/>
                </a:lnTo>
                <a:lnTo>
                  <a:pt x="697506" y="130952"/>
                </a:lnTo>
                <a:lnTo>
                  <a:pt x="746182" y="119495"/>
                </a:lnTo>
                <a:lnTo>
                  <a:pt x="795468" y="108624"/>
                </a:lnTo>
                <a:lnTo>
                  <a:pt x="845365" y="98351"/>
                </a:lnTo>
                <a:lnTo>
                  <a:pt x="895877" y="88690"/>
                </a:lnTo>
                <a:lnTo>
                  <a:pt x="947004" y="79650"/>
                </a:lnTo>
                <a:lnTo>
                  <a:pt x="998749" y="71245"/>
                </a:lnTo>
                <a:lnTo>
                  <a:pt x="1051114" y="63486"/>
                </a:lnTo>
                <a:lnTo>
                  <a:pt x="1104101" y="56386"/>
                </a:lnTo>
                <a:lnTo>
                  <a:pt x="1157712" y="49956"/>
                </a:lnTo>
                <a:lnTo>
                  <a:pt x="1211948" y="44208"/>
                </a:lnTo>
                <a:lnTo>
                  <a:pt x="1266812" y="39155"/>
                </a:lnTo>
                <a:lnTo>
                  <a:pt x="1322306" y="34808"/>
                </a:lnTo>
                <a:lnTo>
                  <a:pt x="1378432" y="31179"/>
                </a:lnTo>
                <a:lnTo>
                  <a:pt x="1435192" y="28280"/>
                </a:lnTo>
                <a:lnTo>
                  <a:pt x="1492588" y="26123"/>
                </a:lnTo>
                <a:lnTo>
                  <a:pt x="1550621" y="24721"/>
                </a:lnTo>
                <a:lnTo>
                  <a:pt x="1600083" y="22235"/>
                </a:lnTo>
                <a:lnTo>
                  <a:pt x="1650142" y="19511"/>
                </a:lnTo>
                <a:lnTo>
                  <a:pt x="1700726" y="16645"/>
                </a:lnTo>
                <a:lnTo>
                  <a:pt x="1751763" y="13730"/>
                </a:lnTo>
                <a:lnTo>
                  <a:pt x="1803183" y="10863"/>
                </a:lnTo>
                <a:lnTo>
                  <a:pt x="1854913" y="8139"/>
                </a:lnTo>
                <a:lnTo>
                  <a:pt x="1906882" y="5654"/>
                </a:lnTo>
                <a:lnTo>
                  <a:pt x="1959018" y="3502"/>
                </a:lnTo>
                <a:lnTo>
                  <a:pt x="2011250" y="1778"/>
                </a:lnTo>
                <a:lnTo>
                  <a:pt x="2063505" y="579"/>
                </a:lnTo>
                <a:lnTo>
                  <a:pt x="2115713" y="0"/>
                </a:lnTo>
                <a:lnTo>
                  <a:pt x="2167801" y="135"/>
                </a:lnTo>
                <a:lnTo>
                  <a:pt x="2219698" y="1080"/>
                </a:lnTo>
                <a:lnTo>
                  <a:pt x="2271333" y="2930"/>
                </a:lnTo>
                <a:lnTo>
                  <a:pt x="2328906" y="3498"/>
                </a:lnTo>
                <a:lnTo>
                  <a:pt x="2383935" y="5151"/>
                </a:lnTo>
                <a:lnTo>
                  <a:pt x="2436791" y="7811"/>
                </a:lnTo>
                <a:lnTo>
                  <a:pt x="2487841" y="11401"/>
                </a:lnTo>
                <a:lnTo>
                  <a:pt x="2537454" y="15843"/>
                </a:lnTo>
                <a:lnTo>
                  <a:pt x="2586000" y="21060"/>
                </a:lnTo>
                <a:lnTo>
                  <a:pt x="2633847" y="26974"/>
                </a:lnTo>
                <a:lnTo>
                  <a:pt x="2681364" y="33508"/>
                </a:lnTo>
                <a:lnTo>
                  <a:pt x="2728919" y="40585"/>
                </a:lnTo>
                <a:lnTo>
                  <a:pt x="2776882" y="48126"/>
                </a:lnTo>
                <a:lnTo>
                  <a:pt x="2825622" y="56055"/>
                </a:lnTo>
                <a:lnTo>
                  <a:pt x="2875508" y="64293"/>
                </a:lnTo>
                <a:lnTo>
                  <a:pt x="2926907" y="72765"/>
                </a:lnTo>
                <a:lnTo>
                  <a:pt x="2980189" y="81391"/>
                </a:lnTo>
                <a:lnTo>
                  <a:pt x="3035724" y="90094"/>
                </a:lnTo>
              </a:path>
            </a:pathLst>
          </a:custGeom>
          <a:ln w="10895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4566131" y="5231382"/>
            <a:ext cx="3058160" cy="461009"/>
          </a:xfrm>
          <a:custGeom>
            <a:avLst/>
            <a:gdLst/>
            <a:ahLst/>
            <a:cxnLst/>
            <a:rect l="l" t="t" r="r" b="b"/>
            <a:pathLst>
              <a:path w="3058159" h="461010">
                <a:moveTo>
                  <a:pt x="0" y="460649"/>
                </a:moveTo>
                <a:lnTo>
                  <a:pt x="37268" y="437443"/>
                </a:lnTo>
                <a:lnTo>
                  <a:pt x="75359" y="414814"/>
                </a:lnTo>
                <a:lnTo>
                  <a:pt x="114261" y="392763"/>
                </a:lnTo>
                <a:lnTo>
                  <a:pt x="153965" y="371293"/>
                </a:lnTo>
                <a:lnTo>
                  <a:pt x="194461" y="350405"/>
                </a:lnTo>
                <a:lnTo>
                  <a:pt x="235739" y="330102"/>
                </a:lnTo>
                <a:lnTo>
                  <a:pt x="277789" y="310386"/>
                </a:lnTo>
                <a:lnTo>
                  <a:pt x="320600" y="291258"/>
                </a:lnTo>
                <a:lnTo>
                  <a:pt x="364163" y="272720"/>
                </a:lnTo>
                <a:lnTo>
                  <a:pt x="408468" y="254775"/>
                </a:lnTo>
                <a:lnTo>
                  <a:pt x="453505" y="237425"/>
                </a:lnTo>
                <a:lnTo>
                  <a:pt x="499264" y="220671"/>
                </a:lnTo>
                <a:lnTo>
                  <a:pt x="545734" y="204515"/>
                </a:lnTo>
                <a:lnTo>
                  <a:pt x="592906" y="188961"/>
                </a:lnTo>
                <a:lnTo>
                  <a:pt x="640771" y="174008"/>
                </a:lnTo>
                <a:lnTo>
                  <a:pt x="689316" y="159660"/>
                </a:lnTo>
                <a:lnTo>
                  <a:pt x="738534" y="145919"/>
                </a:lnTo>
                <a:lnTo>
                  <a:pt x="788414" y="132786"/>
                </a:lnTo>
                <a:lnTo>
                  <a:pt x="838945" y="120263"/>
                </a:lnTo>
                <a:lnTo>
                  <a:pt x="890118" y="108353"/>
                </a:lnTo>
                <a:lnTo>
                  <a:pt x="941923" y="97058"/>
                </a:lnTo>
                <a:lnTo>
                  <a:pt x="994350" y="86379"/>
                </a:lnTo>
                <a:lnTo>
                  <a:pt x="1047389" y="76318"/>
                </a:lnTo>
                <a:lnTo>
                  <a:pt x="1101030" y="66878"/>
                </a:lnTo>
                <a:lnTo>
                  <a:pt x="1155262" y="58060"/>
                </a:lnTo>
                <a:lnTo>
                  <a:pt x="1210076" y="49867"/>
                </a:lnTo>
                <a:lnTo>
                  <a:pt x="1265463" y="42300"/>
                </a:lnTo>
                <a:lnTo>
                  <a:pt x="1321411" y="35362"/>
                </a:lnTo>
                <a:lnTo>
                  <a:pt x="1377911" y="29054"/>
                </a:lnTo>
                <a:lnTo>
                  <a:pt x="1434952" y="23378"/>
                </a:lnTo>
                <a:lnTo>
                  <a:pt x="1492526" y="18337"/>
                </a:lnTo>
                <a:lnTo>
                  <a:pt x="1550621" y="13933"/>
                </a:lnTo>
                <a:lnTo>
                  <a:pt x="1599920" y="13619"/>
                </a:lnTo>
                <a:lnTo>
                  <a:pt x="1649505" y="12757"/>
                </a:lnTo>
                <a:lnTo>
                  <a:pt x="1699329" y="11467"/>
                </a:lnTo>
                <a:lnTo>
                  <a:pt x="1749344" y="9867"/>
                </a:lnTo>
                <a:lnTo>
                  <a:pt x="1799502" y="8076"/>
                </a:lnTo>
                <a:lnTo>
                  <a:pt x="1849756" y="6214"/>
                </a:lnTo>
                <a:lnTo>
                  <a:pt x="1900057" y="4399"/>
                </a:lnTo>
                <a:lnTo>
                  <a:pt x="1950359" y="2751"/>
                </a:lnTo>
                <a:lnTo>
                  <a:pt x="2000612" y="1389"/>
                </a:lnTo>
                <a:lnTo>
                  <a:pt x="2050771" y="432"/>
                </a:lnTo>
                <a:lnTo>
                  <a:pt x="2100785" y="0"/>
                </a:lnTo>
                <a:lnTo>
                  <a:pt x="2150609" y="210"/>
                </a:lnTo>
                <a:lnTo>
                  <a:pt x="2200195" y="1183"/>
                </a:lnTo>
                <a:lnTo>
                  <a:pt x="2249493" y="3037"/>
                </a:lnTo>
                <a:lnTo>
                  <a:pt x="2304036" y="5210"/>
                </a:lnTo>
                <a:lnTo>
                  <a:pt x="2357220" y="7655"/>
                </a:lnTo>
                <a:lnTo>
                  <a:pt x="2409220" y="10387"/>
                </a:lnTo>
                <a:lnTo>
                  <a:pt x="2460213" y="13422"/>
                </a:lnTo>
                <a:lnTo>
                  <a:pt x="2510373" y="16776"/>
                </a:lnTo>
                <a:lnTo>
                  <a:pt x="2559878" y="20466"/>
                </a:lnTo>
                <a:lnTo>
                  <a:pt x="2608902" y="24506"/>
                </a:lnTo>
                <a:lnTo>
                  <a:pt x="2657623" y="28914"/>
                </a:lnTo>
                <a:lnTo>
                  <a:pt x="2706216" y="33705"/>
                </a:lnTo>
                <a:lnTo>
                  <a:pt x="2754857" y="38894"/>
                </a:lnTo>
                <a:lnTo>
                  <a:pt x="2803722" y="44499"/>
                </a:lnTo>
                <a:lnTo>
                  <a:pt x="2852987" y="50535"/>
                </a:lnTo>
                <a:lnTo>
                  <a:pt x="2902827" y="57017"/>
                </a:lnTo>
                <a:lnTo>
                  <a:pt x="2953420" y="63963"/>
                </a:lnTo>
                <a:lnTo>
                  <a:pt x="3004940" y="71387"/>
                </a:lnTo>
                <a:lnTo>
                  <a:pt x="3057564" y="79306"/>
                </a:lnTo>
              </a:path>
            </a:pathLst>
          </a:custGeom>
          <a:ln w="10896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5772777" y="5681136"/>
            <a:ext cx="0" cy="479425"/>
          </a:xfrm>
          <a:custGeom>
            <a:avLst/>
            <a:gdLst/>
            <a:ahLst/>
            <a:cxnLst/>
            <a:rect l="l" t="t" r="r" b="b"/>
            <a:pathLst>
              <a:path w="0" h="479425">
                <a:moveTo>
                  <a:pt x="0" y="0"/>
                </a:moveTo>
                <a:lnTo>
                  <a:pt x="0" y="479403"/>
                </a:lnTo>
              </a:path>
            </a:pathLst>
          </a:custGeom>
          <a:ln w="32759">
            <a:solidFill>
              <a:srgbClr val="FCF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5756397" y="5681136"/>
            <a:ext cx="33020" cy="479425"/>
          </a:xfrm>
          <a:custGeom>
            <a:avLst/>
            <a:gdLst/>
            <a:ahLst/>
            <a:cxnLst/>
            <a:rect l="l" t="t" r="r" b="b"/>
            <a:pathLst>
              <a:path w="33020" h="479425">
                <a:moveTo>
                  <a:pt x="0" y="0"/>
                </a:moveTo>
                <a:lnTo>
                  <a:pt x="32759" y="0"/>
                </a:lnTo>
                <a:lnTo>
                  <a:pt x="32759" y="435820"/>
                </a:lnTo>
                <a:lnTo>
                  <a:pt x="21839" y="479403"/>
                </a:lnTo>
                <a:lnTo>
                  <a:pt x="0" y="435820"/>
                </a:lnTo>
                <a:lnTo>
                  <a:pt x="0" y="0"/>
                </a:lnTo>
              </a:path>
            </a:pathLst>
          </a:custGeom>
          <a:ln w="10919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5603519" y="5670240"/>
            <a:ext cx="153035" cy="468630"/>
          </a:xfrm>
          <a:custGeom>
            <a:avLst/>
            <a:gdLst/>
            <a:ahLst/>
            <a:cxnLst/>
            <a:rect l="l" t="t" r="r" b="b"/>
            <a:pathLst>
              <a:path w="153035" h="468629">
                <a:moveTo>
                  <a:pt x="120118" y="0"/>
                </a:moveTo>
                <a:lnTo>
                  <a:pt x="0" y="424925"/>
                </a:lnTo>
                <a:lnTo>
                  <a:pt x="0" y="468507"/>
                </a:lnTo>
                <a:lnTo>
                  <a:pt x="21839" y="435820"/>
                </a:lnTo>
                <a:lnTo>
                  <a:pt x="152878" y="10895"/>
                </a:lnTo>
                <a:lnTo>
                  <a:pt x="120118" y="0"/>
                </a:lnTo>
                <a:close/>
              </a:path>
            </a:pathLst>
          </a:custGeom>
          <a:solidFill>
            <a:srgbClr val="FCF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5603519" y="5670240"/>
            <a:ext cx="153035" cy="468630"/>
          </a:xfrm>
          <a:custGeom>
            <a:avLst/>
            <a:gdLst/>
            <a:ahLst/>
            <a:cxnLst/>
            <a:rect l="l" t="t" r="r" b="b"/>
            <a:pathLst>
              <a:path w="153035" h="468629">
                <a:moveTo>
                  <a:pt x="120118" y="0"/>
                </a:moveTo>
                <a:lnTo>
                  <a:pt x="152878" y="10895"/>
                </a:lnTo>
                <a:lnTo>
                  <a:pt x="21839" y="435820"/>
                </a:lnTo>
                <a:lnTo>
                  <a:pt x="0" y="468507"/>
                </a:lnTo>
                <a:lnTo>
                  <a:pt x="0" y="424925"/>
                </a:lnTo>
                <a:lnTo>
                  <a:pt x="120118" y="0"/>
                </a:lnTo>
              </a:path>
            </a:pathLst>
          </a:custGeom>
          <a:ln w="10917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5800077" y="5670240"/>
            <a:ext cx="175260" cy="447040"/>
          </a:xfrm>
          <a:custGeom>
            <a:avLst/>
            <a:gdLst/>
            <a:ahLst/>
            <a:cxnLst/>
            <a:rect l="l" t="t" r="r" b="b"/>
            <a:pathLst>
              <a:path w="175260" h="447039">
                <a:moveTo>
                  <a:pt x="21839" y="0"/>
                </a:moveTo>
                <a:lnTo>
                  <a:pt x="0" y="10895"/>
                </a:lnTo>
                <a:lnTo>
                  <a:pt x="152878" y="414029"/>
                </a:lnTo>
                <a:lnTo>
                  <a:pt x="174717" y="446716"/>
                </a:lnTo>
                <a:lnTo>
                  <a:pt x="174717" y="403134"/>
                </a:lnTo>
                <a:lnTo>
                  <a:pt x="21839" y="0"/>
                </a:lnTo>
                <a:close/>
              </a:path>
            </a:pathLst>
          </a:custGeom>
          <a:solidFill>
            <a:srgbClr val="FCF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5800077" y="5670240"/>
            <a:ext cx="175260" cy="447040"/>
          </a:xfrm>
          <a:custGeom>
            <a:avLst/>
            <a:gdLst/>
            <a:ahLst/>
            <a:cxnLst/>
            <a:rect l="l" t="t" r="r" b="b"/>
            <a:pathLst>
              <a:path w="175260" h="447039">
                <a:moveTo>
                  <a:pt x="0" y="10895"/>
                </a:moveTo>
                <a:lnTo>
                  <a:pt x="21839" y="0"/>
                </a:lnTo>
                <a:lnTo>
                  <a:pt x="174717" y="403134"/>
                </a:lnTo>
                <a:lnTo>
                  <a:pt x="174717" y="446716"/>
                </a:lnTo>
                <a:lnTo>
                  <a:pt x="152878" y="414029"/>
                </a:lnTo>
                <a:lnTo>
                  <a:pt x="0" y="10895"/>
                </a:lnTo>
              </a:path>
            </a:pathLst>
          </a:custGeom>
          <a:ln w="10916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5723638" y="5653897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278" y="0"/>
                </a:lnTo>
              </a:path>
            </a:pathLst>
          </a:custGeom>
          <a:ln w="54477">
            <a:solidFill>
              <a:srgbClr val="F4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5723638" y="5626658"/>
            <a:ext cx="98425" cy="54610"/>
          </a:xfrm>
          <a:custGeom>
            <a:avLst/>
            <a:gdLst/>
            <a:ahLst/>
            <a:cxnLst/>
            <a:rect l="l" t="t" r="r" b="b"/>
            <a:pathLst>
              <a:path w="98425" h="54610">
                <a:moveTo>
                  <a:pt x="98278" y="54477"/>
                </a:moveTo>
                <a:lnTo>
                  <a:pt x="0" y="54477"/>
                </a:lnTo>
                <a:lnTo>
                  <a:pt x="0" y="0"/>
                </a:lnTo>
                <a:lnTo>
                  <a:pt x="98278" y="0"/>
                </a:lnTo>
                <a:lnTo>
                  <a:pt x="98278" y="54477"/>
                </a:lnTo>
              </a:path>
            </a:pathLst>
          </a:custGeom>
          <a:ln w="10901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5723638" y="5441434"/>
            <a:ext cx="98278" cy="174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5723638" y="5441434"/>
            <a:ext cx="98425" cy="174625"/>
          </a:xfrm>
          <a:custGeom>
            <a:avLst/>
            <a:gdLst/>
            <a:ahLst/>
            <a:cxnLst/>
            <a:rect l="l" t="t" r="r" b="b"/>
            <a:pathLst>
              <a:path w="98425" h="174625">
                <a:moveTo>
                  <a:pt x="98278" y="32686"/>
                </a:moveTo>
                <a:lnTo>
                  <a:pt x="87358" y="32686"/>
                </a:lnTo>
                <a:lnTo>
                  <a:pt x="87358" y="0"/>
                </a:lnTo>
                <a:lnTo>
                  <a:pt x="10919" y="0"/>
                </a:lnTo>
                <a:lnTo>
                  <a:pt x="10919" y="43582"/>
                </a:lnTo>
                <a:lnTo>
                  <a:pt x="0" y="43582"/>
                </a:lnTo>
                <a:lnTo>
                  <a:pt x="0" y="76268"/>
                </a:lnTo>
                <a:lnTo>
                  <a:pt x="10919" y="76268"/>
                </a:lnTo>
                <a:lnTo>
                  <a:pt x="10919" y="174328"/>
                </a:lnTo>
                <a:lnTo>
                  <a:pt x="87358" y="174328"/>
                </a:lnTo>
                <a:lnTo>
                  <a:pt x="87358" y="87164"/>
                </a:lnTo>
                <a:lnTo>
                  <a:pt x="98278" y="87164"/>
                </a:lnTo>
                <a:lnTo>
                  <a:pt x="98278" y="32686"/>
                </a:lnTo>
              </a:path>
            </a:pathLst>
          </a:custGeom>
          <a:ln w="10913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5701798" y="4373600"/>
            <a:ext cx="0" cy="283845"/>
          </a:xfrm>
          <a:custGeom>
            <a:avLst/>
            <a:gdLst/>
            <a:ahLst/>
            <a:cxnLst/>
            <a:rect l="l" t="t" r="r" b="b"/>
            <a:pathLst>
              <a:path w="0" h="283845">
                <a:moveTo>
                  <a:pt x="0" y="0"/>
                </a:moveTo>
                <a:lnTo>
                  <a:pt x="0" y="283283"/>
                </a:lnTo>
              </a:path>
            </a:pathLst>
          </a:custGeom>
          <a:ln w="21839">
            <a:solidFill>
              <a:srgbClr val="FCF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5690878" y="4373600"/>
            <a:ext cx="22225" cy="283845"/>
          </a:xfrm>
          <a:custGeom>
            <a:avLst/>
            <a:gdLst/>
            <a:ahLst/>
            <a:cxnLst/>
            <a:rect l="l" t="t" r="r" b="b"/>
            <a:pathLst>
              <a:path w="22225" h="283845">
                <a:moveTo>
                  <a:pt x="0" y="0"/>
                </a:moveTo>
                <a:lnTo>
                  <a:pt x="21839" y="0"/>
                </a:lnTo>
                <a:lnTo>
                  <a:pt x="21839" y="261492"/>
                </a:lnTo>
                <a:lnTo>
                  <a:pt x="10919" y="283283"/>
                </a:lnTo>
                <a:lnTo>
                  <a:pt x="0" y="261492"/>
                </a:lnTo>
                <a:lnTo>
                  <a:pt x="0" y="0"/>
                </a:lnTo>
              </a:path>
            </a:pathLst>
          </a:custGeom>
          <a:ln w="10919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5603519" y="4373600"/>
            <a:ext cx="87630" cy="272415"/>
          </a:xfrm>
          <a:custGeom>
            <a:avLst/>
            <a:gdLst/>
            <a:ahLst/>
            <a:cxnLst/>
            <a:rect l="l" t="t" r="r" b="b"/>
            <a:pathLst>
              <a:path w="87629" h="272414">
                <a:moveTo>
                  <a:pt x="87358" y="0"/>
                </a:moveTo>
                <a:lnTo>
                  <a:pt x="65519" y="0"/>
                </a:lnTo>
                <a:lnTo>
                  <a:pt x="0" y="250597"/>
                </a:lnTo>
                <a:lnTo>
                  <a:pt x="0" y="272388"/>
                </a:lnTo>
                <a:lnTo>
                  <a:pt x="10919" y="250597"/>
                </a:lnTo>
                <a:lnTo>
                  <a:pt x="87358" y="0"/>
                </a:lnTo>
                <a:close/>
              </a:path>
            </a:pathLst>
          </a:custGeom>
          <a:solidFill>
            <a:srgbClr val="FCF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5603519" y="4373600"/>
            <a:ext cx="87630" cy="272415"/>
          </a:xfrm>
          <a:custGeom>
            <a:avLst/>
            <a:gdLst/>
            <a:ahLst/>
            <a:cxnLst/>
            <a:rect l="l" t="t" r="r" b="b"/>
            <a:pathLst>
              <a:path w="87629" h="272414">
                <a:moveTo>
                  <a:pt x="65519" y="0"/>
                </a:moveTo>
                <a:lnTo>
                  <a:pt x="87358" y="0"/>
                </a:lnTo>
                <a:lnTo>
                  <a:pt x="10919" y="250597"/>
                </a:lnTo>
                <a:lnTo>
                  <a:pt x="0" y="272388"/>
                </a:lnTo>
                <a:lnTo>
                  <a:pt x="0" y="250597"/>
                </a:lnTo>
                <a:lnTo>
                  <a:pt x="65519" y="0"/>
                </a:lnTo>
              </a:path>
            </a:pathLst>
          </a:custGeom>
          <a:ln w="10917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5712718" y="4373600"/>
            <a:ext cx="109220" cy="261620"/>
          </a:xfrm>
          <a:custGeom>
            <a:avLst/>
            <a:gdLst/>
            <a:ahLst/>
            <a:cxnLst/>
            <a:rect l="l" t="t" r="r" b="b"/>
            <a:pathLst>
              <a:path w="109220" h="261620">
                <a:moveTo>
                  <a:pt x="10919" y="0"/>
                </a:moveTo>
                <a:lnTo>
                  <a:pt x="0" y="0"/>
                </a:lnTo>
                <a:lnTo>
                  <a:pt x="87358" y="239701"/>
                </a:lnTo>
                <a:lnTo>
                  <a:pt x="109198" y="261492"/>
                </a:lnTo>
                <a:lnTo>
                  <a:pt x="109198" y="228806"/>
                </a:lnTo>
                <a:lnTo>
                  <a:pt x="10919" y="0"/>
                </a:lnTo>
                <a:close/>
              </a:path>
            </a:pathLst>
          </a:custGeom>
          <a:solidFill>
            <a:srgbClr val="FCF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5712718" y="4373600"/>
            <a:ext cx="109220" cy="261620"/>
          </a:xfrm>
          <a:custGeom>
            <a:avLst/>
            <a:gdLst/>
            <a:ahLst/>
            <a:cxnLst/>
            <a:rect l="l" t="t" r="r" b="b"/>
            <a:pathLst>
              <a:path w="109220" h="261620">
                <a:moveTo>
                  <a:pt x="0" y="0"/>
                </a:moveTo>
                <a:lnTo>
                  <a:pt x="10919" y="0"/>
                </a:lnTo>
                <a:lnTo>
                  <a:pt x="109198" y="228806"/>
                </a:lnTo>
                <a:lnTo>
                  <a:pt x="109198" y="261492"/>
                </a:lnTo>
                <a:lnTo>
                  <a:pt x="87358" y="239701"/>
                </a:lnTo>
                <a:lnTo>
                  <a:pt x="0" y="0"/>
                </a:lnTo>
              </a:path>
            </a:pathLst>
          </a:custGeom>
          <a:ln w="10916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5663587" y="4242854"/>
            <a:ext cx="76422" cy="1470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5669038" y="4242854"/>
            <a:ext cx="66040" cy="98425"/>
          </a:xfrm>
          <a:custGeom>
            <a:avLst/>
            <a:gdLst/>
            <a:ahLst/>
            <a:cxnLst/>
            <a:rect l="l" t="t" r="r" b="b"/>
            <a:pathLst>
              <a:path w="66039" h="98425">
                <a:moveTo>
                  <a:pt x="65519" y="10895"/>
                </a:moveTo>
                <a:lnTo>
                  <a:pt x="54599" y="10895"/>
                </a:lnTo>
                <a:lnTo>
                  <a:pt x="54599" y="0"/>
                </a:lnTo>
                <a:lnTo>
                  <a:pt x="10919" y="0"/>
                </a:lnTo>
                <a:lnTo>
                  <a:pt x="10919" y="21791"/>
                </a:lnTo>
                <a:lnTo>
                  <a:pt x="0" y="21791"/>
                </a:lnTo>
                <a:lnTo>
                  <a:pt x="0" y="32686"/>
                </a:lnTo>
                <a:lnTo>
                  <a:pt x="10919" y="32686"/>
                </a:lnTo>
                <a:lnTo>
                  <a:pt x="10919" y="98059"/>
                </a:lnTo>
                <a:lnTo>
                  <a:pt x="54599" y="98059"/>
                </a:lnTo>
                <a:lnTo>
                  <a:pt x="54599" y="43582"/>
                </a:lnTo>
                <a:lnTo>
                  <a:pt x="65519" y="43582"/>
                </a:lnTo>
                <a:lnTo>
                  <a:pt x="65519" y="10895"/>
                </a:lnTo>
              </a:path>
            </a:pathLst>
          </a:custGeom>
          <a:ln w="10912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7159600" y="4428078"/>
            <a:ext cx="0" cy="272415"/>
          </a:xfrm>
          <a:custGeom>
            <a:avLst/>
            <a:gdLst/>
            <a:ahLst/>
            <a:cxnLst/>
            <a:rect l="l" t="t" r="r" b="b"/>
            <a:pathLst>
              <a:path w="0" h="272414">
                <a:moveTo>
                  <a:pt x="0" y="0"/>
                </a:moveTo>
                <a:lnTo>
                  <a:pt x="0" y="272388"/>
                </a:lnTo>
              </a:path>
            </a:pathLst>
          </a:custGeom>
          <a:ln w="10919">
            <a:solidFill>
              <a:srgbClr val="FCF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7154141" y="4428078"/>
            <a:ext cx="11430" cy="272415"/>
          </a:xfrm>
          <a:custGeom>
            <a:avLst/>
            <a:gdLst/>
            <a:ahLst/>
            <a:cxnLst/>
            <a:rect l="l" t="t" r="r" b="b"/>
            <a:pathLst>
              <a:path w="11429" h="272414">
                <a:moveTo>
                  <a:pt x="0" y="0"/>
                </a:moveTo>
                <a:lnTo>
                  <a:pt x="10919" y="0"/>
                </a:lnTo>
                <a:lnTo>
                  <a:pt x="10919" y="250597"/>
                </a:lnTo>
                <a:lnTo>
                  <a:pt x="10919" y="272388"/>
                </a:lnTo>
                <a:lnTo>
                  <a:pt x="0" y="250597"/>
                </a:lnTo>
                <a:lnTo>
                  <a:pt x="0" y="0"/>
                </a:lnTo>
              </a:path>
            </a:pathLst>
          </a:custGeom>
          <a:ln w="10919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7066782" y="4428078"/>
            <a:ext cx="87630" cy="261620"/>
          </a:xfrm>
          <a:custGeom>
            <a:avLst/>
            <a:gdLst/>
            <a:ahLst/>
            <a:cxnLst/>
            <a:rect l="l" t="t" r="r" b="b"/>
            <a:pathLst>
              <a:path w="87629" h="261620">
                <a:moveTo>
                  <a:pt x="87358" y="0"/>
                </a:moveTo>
                <a:lnTo>
                  <a:pt x="65519" y="0"/>
                </a:lnTo>
                <a:lnTo>
                  <a:pt x="0" y="228806"/>
                </a:lnTo>
                <a:lnTo>
                  <a:pt x="0" y="261492"/>
                </a:lnTo>
                <a:lnTo>
                  <a:pt x="10919" y="239701"/>
                </a:lnTo>
                <a:lnTo>
                  <a:pt x="87358" y="0"/>
                </a:lnTo>
                <a:close/>
              </a:path>
            </a:pathLst>
          </a:custGeom>
          <a:solidFill>
            <a:srgbClr val="FCF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7066782" y="4428078"/>
            <a:ext cx="87630" cy="261620"/>
          </a:xfrm>
          <a:custGeom>
            <a:avLst/>
            <a:gdLst/>
            <a:ahLst/>
            <a:cxnLst/>
            <a:rect l="l" t="t" r="r" b="b"/>
            <a:pathLst>
              <a:path w="87629" h="261620">
                <a:moveTo>
                  <a:pt x="65519" y="0"/>
                </a:moveTo>
                <a:lnTo>
                  <a:pt x="87358" y="0"/>
                </a:lnTo>
                <a:lnTo>
                  <a:pt x="10919" y="239701"/>
                </a:lnTo>
                <a:lnTo>
                  <a:pt x="0" y="261492"/>
                </a:lnTo>
                <a:lnTo>
                  <a:pt x="0" y="228806"/>
                </a:lnTo>
                <a:lnTo>
                  <a:pt x="65519" y="0"/>
                </a:lnTo>
              </a:path>
            </a:pathLst>
          </a:custGeom>
          <a:ln w="10917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7175981" y="4428078"/>
            <a:ext cx="98425" cy="240029"/>
          </a:xfrm>
          <a:custGeom>
            <a:avLst/>
            <a:gdLst/>
            <a:ahLst/>
            <a:cxnLst/>
            <a:rect l="l" t="t" r="r" b="b"/>
            <a:pathLst>
              <a:path w="98425" h="240029">
                <a:moveTo>
                  <a:pt x="10919" y="0"/>
                </a:moveTo>
                <a:lnTo>
                  <a:pt x="0" y="0"/>
                </a:lnTo>
                <a:lnTo>
                  <a:pt x="76439" y="228806"/>
                </a:lnTo>
                <a:lnTo>
                  <a:pt x="98278" y="239701"/>
                </a:lnTo>
                <a:lnTo>
                  <a:pt x="98278" y="217910"/>
                </a:lnTo>
                <a:lnTo>
                  <a:pt x="10919" y="0"/>
                </a:lnTo>
                <a:close/>
              </a:path>
            </a:pathLst>
          </a:custGeom>
          <a:solidFill>
            <a:srgbClr val="FCF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7175981" y="4428078"/>
            <a:ext cx="98425" cy="240029"/>
          </a:xfrm>
          <a:custGeom>
            <a:avLst/>
            <a:gdLst/>
            <a:ahLst/>
            <a:cxnLst/>
            <a:rect l="l" t="t" r="r" b="b"/>
            <a:pathLst>
              <a:path w="98425" h="240029">
                <a:moveTo>
                  <a:pt x="0" y="0"/>
                </a:moveTo>
                <a:lnTo>
                  <a:pt x="10919" y="0"/>
                </a:lnTo>
                <a:lnTo>
                  <a:pt x="98278" y="217910"/>
                </a:lnTo>
                <a:lnTo>
                  <a:pt x="98278" y="239701"/>
                </a:lnTo>
                <a:lnTo>
                  <a:pt x="76439" y="228806"/>
                </a:lnTo>
                <a:lnTo>
                  <a:pt x="0" y="0"/>
                </a:lnTo>
              </a:path>
            </a:pathLst>
          </a:custGeom>
          <a:ln w="10916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7126849" y="4297331"/>
            <a:ext cx="65504" cy="1470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7132301" y="4297331"/>
            <a:ext cx="54610" cy="98425"/>
          </a:xfrm>
          <a:custGeom>
            <a:avLst/>
            <a:gdLst/>
            <a:ahLst/>
            <a:cxnLst/>
            <a:rect l="l" t="t" r="r" b="b"/>
            <a:pathLst>
              <a:path w="54609" h="98425">
                <a:moveTo>
                  <a:pt x="54599" y="21791"/>
                </a:moveTo>
                <a:lnTo>
                  <a:pt x="43679" y="21791"/>
                </a:lnTo>
                <a:lnTo>
                  <a:pt x="43679" y="0"/>
                </a:lnTo>
                <a:lnTo>
                  <a:pt x="10919" y="0"/>
                </a:lnTo>
                <a:lnTo>
                  <a:pt x="10919" y="32686"/>
                </a:lnTo>
                <a:lnTo>
                  <a:pt x="0" y="32686"/>
                </a:lnTo>
                <a:lnTo>
                  <a:pt x="0" y="43582"/>
                </a:lnTo>
                <a:lnTo>
                  <a:pt x="10919" y="43582"/>
                </a:lnTo>
                <a:lnTo>
                  <a:pt x="10919" y="98059"/>
                </a:lnTo>
                <a:lnTo>
                  <a:pt x="43679" y="98059"/>
                </a:lnTo>
                <a:lnTo>
                  <a:pt x="43679" y="54477"/>
                </a:lnTo>
                <a:lnTo>
                  <a:pt x="54599" y="54477"/>
                </a:lnTo>
                <a:lnTo>
                  <a:pt x="54599" y="21791"/>
                </a:lnTo>
              </a:path>
            </a:pathLst>
          </a:custGeom>
          <a:ln w="10914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5871056" y="4951136"/>
            <a:ext cx="0" cy="327025"/>
          </a:xfrm>
          <a:custGeom>
            <a:avLst/>
            <a:gdLst/>
            <a:ahLst/>
            <a:cxnLst/>
            <a:rect l="l" t="t" r="r" b="b"/>
            <a:pathLst>
              <a:path w="0" h="327025">
                <a:moveTo>
                  <a:pt x="0" y="0"/>
                </a:moveTo>
                <a:lnTo>
                  <a:pt x="0" y="326865"/>
                </a:lnTo>
              </a:path>
            </a:pathLst>
          </a:custGeom>
          <a:ln w="10919">
            <a:solidFill>
              <a:srgbClr val="EB3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5865596" y="4951136"/>
            <a:ext cx="11430" cy="327025"/>
          </a:xfrm>
          <a:custGeom>
            <a:avLst/>
            <a:gdLst/>
            <a:ahLst/>
            <a:cxnLst/>
            <a:rect l="l" t="t" r="r" b="b"/>
            <a:pathLst>
              <a:path w="11429" h="327025">
                <a:moveTo>
                  <a:pt x="0" y="0"/>
                </a:moveTo>
                <a:lnTo>
                  <a:pt x="10919" y="0"/>
                </a:lnTo>
                <a:lnTo>
                  <a:pt x="10919" y="294179"/>
                </a:lnTo>
                <a:lnTo>
                  <a:pt x="0" y="326865"/>
                </a:lnTo>
                <a:lnTo>
                  <a:pt x="0" y="294179"/>
                </a:lnTo>
                <a:lnTo>
                  <a:pt x="0" y="0"/>
                </a:lnTo>
              </a:path>
            </a:pathLst>
          </a:custGeom>
          <a:ln w="10919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5854676" y="4918376"/>
            <a:ext cx="33020" cy="22225"/>
          </a:xfrm>
          <a:custGeom>
            <a:avLst/>
            <a:gdLst/>
            <a:ahLst/>
            <a:cxnLst/>
            <a:rect l="l" t="t" r="r" b="b"/>
            <a:pathLst>
              <a:path w="33020" h="22225">
                <a:moveTo>
                  <a:pt x="32759" y="0"/>
                </a:moveTo>
                <a:lnTo>
                  <a:pt x="0" y="0"/>
                </a:lnTo>
                <a:lnTo>
                  <a:pt x="0" y="21863"/>
                </a:lnTo>
                <a:lnTo>
                  <a:pt x="32759" y="21863"/>
                </a:lnTo>
                <a:lnTo>
                  <a:pt x="32759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5854676" y="4918376"/>
            <a:ext cx="33020" cy="22225"/>
          </a:xfrm>
          <a:custGeom>
            <a:avLst/>
            <a:gdLst/>
            <a:ahLst/>
            <a:cxnLst/>
            <a:rect l="l" t="t" r="r" b="b"/>
            <a:pathLst>
              <a:path w="33020" h="22225">
                <a:moveTo>
                  <a:pt x="10919" y="21863"/>
                </a:moveTo>
                <a:lnTo>
                  <a:pt x="21839" y="21863"/>
                </a:lnTo>
                <a:lnTo>
                  <a:pt x="32759" y="21863"/>
                </a:lnTo>
                <a:lnTo>
                  <a:pt x="32759" y="10895"/>
                </a:lnTo>
                <a:lnTo>
                  <a:pt x="32759" y="0"/>
                </a:lnTo>
                <a:lnTo>
                  <a:pt x="21839" y="0"/>
                </a:lnTo>
                <a:lnTo>
                  <a:pt x="10919" y="0"/>
                </a:lnTo>
                <a:lnTo>
                  <a:pt x="0" y="0"/>
                </a:lnTo>
                <a:lnTo>
                  <a:pt x="0" y="10895"/>
                </a:lnTo>
                <a:lnTo>
                  <a:pt x="0" y="21863"/>
                </a:lnTo>
                <a:lnTo>
                  <a:pt x="10919" y="21863"/>
                </a:lnTo>
              </a:path>
            </a:pathLst>
          </a:custGeom>
          <a:ln w="10903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5843756" y="4929272"/>
            <a:ext cx="54610" cy="22225"/>
          </a:xfrm>
          <a:custGeom>
            <a:avLst/>
            <a:gdLst/>
            <a:ahLst/>
            <a:cxnLst/>
            <a:rect l="l" t="t" r="r" b="b"/>
            <a:pathLst>
              <a:path w="54610" h="22225">
                <a:moveTo>
                  <a:pt x="0" y="0"/>
                </a:moveTo>
                <a:lnTo>
                  <a:pt x="10919" y="0"/>
                </a:lnTo>
                <a:lnTo>
                  <a:pt x="10919" y="10968"/>
                </a:lnTo>
                <a:lnTo>
                  <a:pt x="21839" y="10968"/>
                </a:lnTo>
                <a:lnTo>
                  <a:pt x="32759" y="10968"/>
                </a:lnTo>
                <a:lnTo>
                  <a:pt x="43679" y="10968"/>
                </a:lnTo>
                <a:lnTo>
                  <a:pt x="43679" y="0"/>
                </a:lnTo>
                <a:lnTo>
                  <a:pt x="54599" y="0"/>
                </a:lnTo>
                <a:lnTo>
                  <a:pt x="32759" y="21863"/>
                </a:lnTo>
                <a:lnTo>
                  <a:pt x="21839" y="21863"/>
                </a:lnTo>
                <a:lnTo>
                  <a:pt x="0" y="0"/>
                </a:lnTo>
              </a:path>
            </a:pathLst>
          </a:custGeom>
          <a:ln w="10898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6460729" y="4918376"/>
            <a:ext cx="0" cy="316230"/>
          </a:xfrm>
          <a:custGeom>
            <a:avLst/>
            <a:gdLst/>
            <a:ahLst/>
            <a:cxnLst/>
            <a:rect l="l" t="t" r="r" b="b"/>
            <a:pathLst>
              <a:path w="0" h="316229">
                <a:moveTo>
                  <a:pt x="0" y="0"/>
                </a:moveTo>
                <a:lnTo>
                  <a:pt x="0" y="316042"/>
                </a:lnTo>
              </a:path>
            </a:pathLst>
          </a:custGeom>
          <a:ln w="10919">
            <a:solidFill>
              <a:srgbClr val="EB3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6455269" y="4918376"/>
            <a:ext cx="11430" cy="316230"/>
          </a:xfrm>
          <a:custGeom>
            <a:avLst/>
            <a:gdLst/>
            <a:ahLst/>
            <a:cxnLst/>
            <a:rect l="l" t="t" r="r" b="b"/>
            <a:pathLst>
              <a:path w="11429" h="316229">
                <a:moveTo>
                  <a:pt x="0" y="0"/>
                </a:moveTo>
                <a:lnTo>
                  <a:pt x="10919" y="0"/>
                </a:lnTo>
                <a:lnTo>
                  <a:pt x="10919" y="283356"/>
                </a:lnTo>
                <a:lnTo>
                  <a:pt x="10919" y="316042"/>
                </a:lnTo>
                <a:lnTo>
                  <a:pt x="0" y="283356"/>
                </a:lnTo>
                <a:lnTo>
                  <a:pt x="0" y="0"/>
                </a:lnTo>
              </a:path>
            </a:pathLst>
          </a:custGeom>
          <a:ln w="10919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6444349" y="4874794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10919" y="0"/>
                </a:moveTo>
                <a:lnTo>
                  <a:pt x="0" y="10895"/>
                </a:lnTo>
                <a:lnTo>
                  <a:pt x="0" y="21791"/>
                </a:lnTo>
                <a:lnTo>
                  <a:pt x="10919" y="32686"/>
                </a:lnTo>
                <a:lnTo>
                  <a:pt x="21839" y="32686"/>
                </a:lnTo>
                <a:lnTo>
                  <a:pt x="32759" y="21791"/>
                </a:lnTo>
                <a:lnTo>
                  <a:pt x="30882" y="13789"/>
                </a:lnTo>
                <a:lnTo>
                  <a:pt x="25934" y="6809"/>
                </a:lnTo>
                <a:lnTo>
                  <a:pt x="18939" y="1872"/>
                </a:lnTo>
                <a:lnTo>
                  <a:pt x="10919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6444349" y="4874794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10919" y="32686"/>
                </a:moveTo>
                <a:lnTo>
                  <a:pt x="21839" y="32686"/>
                </a:lnTo>
                <a:lnTo>
                  <a:pt x="32759" y="21791"/>
                </a:lnTo>
                <a:lnTo>
                  <a:pt x="30882" y="13789"/>
                </a:lnTo>
                <a:lnTo>
                  <a:pt x="25934" y="6809"/>
                </a:lnTo>
                <a:lnTo>
                  <a:pt x="18939" y="1872"/>
                </a:lnTo>
                <a:lnTo>
                  <a:pt x="10919" y="0"/>
                </a:lnTo>
                <a:lnTo>
                  <a:pt x="0" y="10895"/>
                </a:lnTo>
                <a:lnTo>
                  <a:pt x="0" y="21791"/>
                </a:lnTo>
                <a:lnTo>
                  <a:pt x="10919" y="32686"/>
                </a:lnTo>
              </a:path>
            </a:pathLst>
          </a:custGeom>
          <a:ln w="10907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6433429" y="4896586"/>
            <a:ext cx="54610" cy="22225"/>
          </a:xfrm>
          <a:custGeom>
            <a:avLst/>
            <a:gdLst/>
            <a:ahLst/>
            <a:cxnLst/>
            <a:rect l="l" t="t" r="r" b="b"/>
            <a:pathLst>
              <a:path w="54610" h="22225">
                <a:moveTo>
                  <a:pt x="0" y="0"/>
                </a:moveTo>
                <a:lnTo>
                  <a:pt x="10919" y="0"/>
                </a:lnTo>
                <a:lnTo>
                  <a:pt x="21839" y="10895"/>
                </a:lnTo>
                <a:lnTo>
                  <a:pt x="32759" y="10895"/>
                </a:lnTo>
                <a:lnTo>
                  <a:pt x="43679" y="0"/>
                </a:lnTo>
                <a:lnTo>
                  <a:pt x="54599" y="0"/>
                </a:lnTo>
                <a:lnTo>
                  <a:pt x="32759" y="21791"/>
                </a:lnTo>
                <a:lnTo>
                  <a:pt x="21839" y="21791"/>
                </a:lnTo>
                <a:lnTo>
                  <a:pt x="0" y="0"/>
                </a:lnTo>
              </a:path>
            </a:pathLst>
          </a:custGeom>
          <a:ln w="10898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6924823" y="4918376"/>
            <a:ext cx="0" cy="316230"/>
          </a:xfrm>
          <a:custGeom>
            <a:avLst/>
            <a:gdLst/>
            <a:ahLst/>
            <a:cxnLst/>
            <a:rect l="l" t="t" r="r" b="b"/>
            <a:pathLst>
              <a:path w="0" h="316229">
                <a:moveTo>
                  <a:pt x="0" y="0"/>
                </a:moveTo>
                <a:lnTo>
                  <a:pt x="0" y="316042"/>
                </a:lnTo>
              </a:path>
            </a:pathLst>
          </a:custGeom>
          <a:ln w="21839">
            <a:solidFill>
              <a:srgbClr val="EB3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6913904" y="4918376"/>
            <a:ext cx="22225" cy="316230"/>
          </a:xfrm>
          <a:custGeom>
            <a:avLst/>
            <a:gdLst/>
            <a:ahLst/>
            <a:cxnLst/>
            <a:rect l="l" t="t" r="r" b="b"/>
            <a:pathLst>
              <a:path w="22225" h="316229">
                <a:moveTo>
                  <a:pt x="0" y="0"/>
                </a:moveTo>
                <a:lnTo>
                  <a:pt x="21839" y="0"/>
                </a:lnTo>
                <a:lnTo>
                  <a:pt x="21839" y="283356"/>
                </a:lnTo>
                <a:lnTo>
                  <a:pt x="10919" y="316042"/>
                </a:lnTo>
                <a:lnTo>
                  <a:pt x="0" y="283356"/>
                </a:lnTo>
                <a:lnTo>
                  <a:pt x="0" y="0"/>
                </a:lnTo>
              </a:path>
            </a:pathLst>
          </a:custGeom>
          <a:ln w="10919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6902984" y="4874794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759" y="0"/>
                </a:moveTo>
                <a:lnTo>
                  <a:pt x="21839" y="0"/>
                </a:lnTo>
                <a:lnTo>
                  <a:pt x="13820" y="1872"/>
                </a:lnTo>
                <a:lnTo>
                  <a:pt x="6824" y="6809"/>
                </a:lnTo>
                <a:lnTo>
                  <a:pt x="1876" y="13789"/>
                </a:lnTo>
                <a:lnTo>
                  <a:pt x="0" y="21791"/>
                </a:lnTo>
                <a:lnTo>
                  <a:pt x="10919" y="32686"/>
                </a:lnTo>
                <a:lnTo>
                  <a:pt x="32759" y="32686"/>
                </a:lnTo>
                <a:lnTo>
                  <a:pt x="32759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6902984" y="4874794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21839" y="32686"/>
                </a:moveTo>
                <a:lnTo>
                  <a:pt x="32759" y="32686"/>
                </a:lnTo>
                <a:lnTo>
                  <a:pt x="32759" y="21791"/>
                </a:lnTo>
                <a:lnTo>
                  <a:pt x="32759" y="10895"/>
                </a:lnTo>
                <a:lnTo>
                  <a:pt x="32759" y="0"/>
                </a:lnTo>
                <a:lnTo>
                  <a:pt x="21839" y="0"/>
                </a:lnTo>
                <a:lnTo>
                  <a:pt x="13820" y="1872"/>
                </a:lnTo>
                <a:lnTo>
                  <a:pt x="6824" y="6809"/>
                </a:lnTo>
                <a:lnTo>
                  <a:pt x="1876" y="13789"/>
                </a:lnTo>
                <a:lnTo>
                  <a:pt x="0" y="21791"/>
                </a:lnTo>
                <a:lnTo>
                  <a:pt x="10919" y="32686"/>
                </a:lnTo>
                <a:lnTo>
                  <a:pt x="21839" y="32686"/>
                </a:lnTo>
              </a:path>
            </a:pathLst>
          </a:custGeom>
          <a:ln w="10907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6902984" y="4896586"/>
            <a:ext cx="43815" cy="22225"/>
          </a:xfrm>
          <a:custGeom>
            <a:avLst/>
            <a:gdLst/>
            <a:ahLst/>
            <a:cxnLst/>
            <a:rect l="l" t="t" r="r" b="b"/>
            <a:pathLst>
              <a:path w="43815" h="22225">
                <a:moveTo>
                  <a:pt x="0" y="0"/>
                </a:moveTo>
                <a:lnTo>
                  <a:pt x="10919" y="10895"/>
                </a:lnTo>
                <a:lnTo>
                  <a:pt x="21839" y="10895"/>
                </a:lnTo>
                <a:lnTo>
                  <a:pt x="32759" y="10895"/>
                </a:lnTo>
                <a:lnTo>
                  <a:pt x="32759" y="0"/>
                </a:lnTo>
                <a:lnTo>
                  <a:pt x="43679" y="0"/>
                </a:lnTo>
                <a:lnTo>
                  <a:pt x="32759" y="21791"/>
                </a:lnTo>
                <a:lnTo>
                  <a:pt x="10919" y="21791"/>
                </a:lnTo>
                <a:lnTo>
                  <a:pt x="0" y="0"/>
                </a:lnTo>
              </a:path>
            </a:pathLst>
          </a:custGeom>
          <a:ln w="10900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4293134" y="5550389"/>
            <a:ext cx="98425" cy="87630"/>
          </a:xfrm>
          <a:custGeom>
            <a:avLst/>
            <a:gdLst/>
            <a:ahLst/>
            <a:cxnLst/>
            <a:rect l="l" t="t" r="r" b="b"/>
            <a:pathLst>
              <a:path w="98425" h="87629">
                <a:moveTo>
                  <a:pt x="54599" y="0"/>
                </a:moveTo>
                <a:lnTo>
                  <a:pt x="0" y="87164"/>
                </a:lnTo>
                <a:lnTo>
                  <a:pt x="98278" y="87164"/>
                </a:lnTo>
                <a:lnTo>
                  <a:pt x="54599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4336814" y="5626658"/>
            <a:ext cx="11430" cy="501650"/>
          </a:xfrm>
          <a:custGeom>
            <a:avLst/>
            <a:gdLst/>
            <a:ahLst/>
            <a:cxnLst/>
            <a:rect l="l" t="t" r="r" b="b"/>
            <a:pathLst>
              <a:path w="11429" h="501650">
                <a:moveTo>
                  <a:pt x="0" y="490298"/>
                </a:moveTo>
                <a:lnTo>
                  <a:pt x="0" y="501194"/>
                </a:lnTo>
                <a:lnTo>
                  <a:pt x="10919" y="501194"/>
                </a:lnTo>
                <a:lnTo>
                  <a:pt x="0" y="490298"/>
                </a:lnTo>
                <a:close/>
              </a:path>
              <a:path w="11429" h="501650">
                <a:moveTo>
                  <a:pt x="10919" y="0"/>
                </a:moveTo>
                <a:lnTo>
                  <a:pt x="0" y="0"/>
                </a:lnTo>
                <a:lnTo>
                  <a:pt x="0" y="490298"/>
                </a:lnTo>
                <a:lnTo>
                  <a:pt x="10919" y="501194"/>
                </a:lnTo>
                <a:lnTo>
                  <a:pt x="10919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4347734" y="6116957"/>
            <a:ext cx="535305" cy="0"/>
          </a:xfrm>
          <a:custGeom>
            <a:avLst/>
            <a:gdLst/>
            <a:ahLst/>
            <a:cxnLst/>
            <a:rect l="l" t="t" r="r" b="b"/>
            <a:pathLst>
              <a:path w="535304" h="0">
                <a:moveTo>
                  <a:pt x="0" y="0"/>
                </a:moveTo>
                <a:lnTo>
                  <a:pt x="535073" y="0"/>
                </a:lnTo>
              </a:path>
            </a:pathLst>
          </a:custGeom>
          <a:ln w="21791">
            <a:solidFill>
              <a:srgbClr val="2421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4882808" y="6073375"/>
            <a:ext cx="76835" cy="87630"/>
          </a:xfrm>
          <a:custGeom>
            <a:avLst/>
            <a:gdLst/>
            <a:ahLst/>
            <a:cxnLst/>
            <a:rect l="l" t="t" r="r" b="b"/>
            <a:pathLst>
              <a:path w="76835" h="87629">
                <a:moveTo>
                  <a:pt x="0" y="0"/>
                </a:moveTo>
                <a:lnTo>
                  <a:pt x="0" y="87164"/>
                </a:lnTo>
                <a:lnTo>
                  <a:pt x="76439" y="43582"/>
                </a:lnTo>
                <a:lnTo>
                  <a:pt x="0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4031058" y="5713822"/>
            <a:ext cx="87630" cy="98425"/>
          </a:xfrm>
          <a:custGeom>
            <a:avLst/>
            <a:gdLst/>
            <a:ahLst/>
            <a:cxnLst/>
            <a:rect l="l" t="t" r="r" b="b"/>
            <a:pathLst>
              <a:path w="87629" h="98425">
                <a:moveTo>
                  <a:pt x="0" y="0"/>
                </a:moveTo>
                <a:lnTo>
                  <a:pt x="10919" y="98059"/>
                </a:lnTo>
                <a:lnTo>
                  <a:pt x="87358" y="43582"/>
                </a:lnTo>
                <a:lnTo>
                  <a:pt x="0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4063817" y="5768300"/>
            <a:ext cx="284480" cy="349250"/>
          </a:xfrm>
          <a:custGeom>
            <a:avLst/>
            <a:gdLst/>
            <a:ahLst/>
            <a:cxnLst/>
            <a:rect l="l" t="t" r="r" b="b"/>
            <a:pathLst>
              <a:path w="284479" h="349250">
                <a:moveTo>
                  <a:pt x="21839" y="0"/>
                </a:moveTo>
                <a:lnTo>
                  <a:pt x="0" y="10895"/>
                </a:lnTo>
                <a:lnTo>
                  <a:pt x="272996" y="348656"/>
                </a:lnTo>
                <a:lnTo>
                  <a:pt x="283916" y="337761"/>
                </a:lnTo>
                <a:lnTo>
                  <a:pt x="21839" y="0"/>
                </a:lnTo>
                <a:close/>
              </a:path>
            </a:pathLst>
          </a:custGeom>
          <a:solidFill>
            <a:srgbClr val="2421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5778237" y="5365165"/>
            <a:ext cx="22225" cy="54610"/>
          </a:xfrm>
          <a:custGeom>
            <a:avLst/>
            <a:gdLst/>
            <a:ahLst/>
            <a:cxnLst/>
            <a:rect l="l" t="t" r="r" b="b"/>
            <a:pathLst>
              <a:path w="22225" h="54610">
                <a:moveTo>
                  <a:pt x="21839" y="0"/>
                </a:moveTo>
                <a:lnTo>
                  <a:pt x="10919" y="0"/>
                </a:lnTo>
                <a:lnTo>
                  <a:pt x="0" y="54477"/>
                </a:lnTo>
                <a:lnTo>
                  <a:pt x="10919" y="54477"/>
                </a:lnTo>
                <a:lnTo>
                  <a:pt x="2183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5789157" y="5267106"/>
            <a:ext cx="22225" cy="54610"/>
          </a:xfrm>
          <a:custGeom>
            <a:avLst/>
            <a:gdLst/>
            <a:ahLst/>
            <a:cxnLst/>
            <a:rect l="l" t="t" r="r" b="b"/>
            <a:pathLst>
              <a:path w="22225" h="54610">
                <a:moveTo>
                  <a:pt x="21839" y="0"/>
                </a:moveTo>
                <a:lnTo>
                  <a:pt x="10919" y="0"/>
                </a:lnTo>
                <a:lnTo>
                  <a:pt x="0" y="54477"/>
                </a:lnTo>
                <a:lnTo>
                  <a:pt x="10919" y="54477"/>
                </a:lnTo>
                <a:lnTo>
                  <a:pt x="2183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5800077" y="5169046"/>
            <a:ext cx="22225" cy="54610"/>
          </a:xfrm>
          <a:custGeom>
            <a:avLst/>
            <a:gdLst/>
            <a:ahLst/>
            <a:cxnLst/>
            <a:rect l="l" t="t" r="r" b="b"/>
            <a:pathLst>
              <a:path w="22225" h="54610">
                <a:moveTo>
                  <a:pt x="21839" y="0"/>
                </a:moveTo>
                <a:lnTo>
                  <a:pt x="10919" y="0"/>
                </a:lnTo>
                <a:lnTo>
                  <a:pt x="0" y="54477"/>
                </a:lnTo>
                <a:lnTo>
                  <a:pt x="10919" y="54477"/>
                </a:lnTo>
                <a:lnTo>
                  <a:pt x="2183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5821917" y="5070986"/>
            <a:ext cx="11430" cy="54610"/>
          </a:xfrm>
          <a:custGeom>
            <a:avLst/>
            <a:gdLst/>
            <a:ahLst/>
            <a:cxnLst/>
            <a:rect l="l" t="t" r="r" b="b"/>
            <a:pathLst>
              <a:path w="11429" h="54610">
                <a:moveTo>
                  <a:pt x="0" y="54477"/>
                </a:moveTo>
                <a:lnTo>
                  <a:pt x="10919" y="54477"/>
                </a:lnTo>
                <a:lnTo>
                  <a:pt x="10919" y="0"/>
                </a:lnTo>
                <a:lnTo>
                  <a:pt x="0" y="0"/>
                </a:lnTo>
                <a:lnTo>
                  <a:pt x="0" y="54477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5800077" y="4983822"/>
            <a:ext cx="76835" cy="65405"/>
          </a:xfrm>
          <a:custGeom>
            <a:avLst/>
            <a:gdLst/>
            <a:ahLst/>
            <a:cxnLst/>
            <a:rect l="l" t="t" r="r" b="b"/>
            <a:pathLst>
              <a:path w="76835" h="65404">
                <a:moveTo>
                  <a:pt x="43679" y="0"/>
                </a:moveTo>
                <a:lnTo>
                  <a:pt x="0" y="54477"/>
                </a:lnTo>
                <a:lnTo>
                  <a:pt x="76439" y="65373"/>
                </a:lnTo>
                <a:lnTo>
                  <a:pt x="4367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5865596" y="5452330"/>
            <a:ext cx="54610" cy="33020"/>
          </a:xfrm>
          <a:custGeom>
            <a:avLst/>
            <a:gdLst/>
            <a:ahLst/>
            <a:cxnLst/>
            <a:rect l="l" t="t" r="r" b="b"/>
            <a:pathLst>
              <a:path w="54610" h="33020">
                <a:moveTo>
                  <a:pt x="43679" y="0"/>
                </a:moveTo>
                <a:lnTo>
                  <a:pt x="0" y="21791"/>
                </a:lnTo>
                <a:lnTo>
                  <a:pt x="0" y="32686"/>
                </a:lnTo>
                <a:lnTo>
                  <a:pt x="54599" y="10895"/>
                </a:lnTo>
                <a:lnTo>
                  <a:pt x="4367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5963875" y="5397852"/>
            <a:ext cx="54610" cy="33020"/>
          </a:xfrm>
          <a:custGeom>
            <a:avLst/>
            <a:gdLst/>
            <a:ahLst/>
            <a:cxnLst/>
            <a:rect l="l" t="t" r="r" b="b"/>
            <a:pathLst>
              <a:path w="54610" h="33020">
                <a:moveTo>
                  <a:pt x="43679" y="0"/>
                </a:moveTo>
                <a:lnTo>
                  <a:pt x="0" y="21791"/>
                </a:lnTo>
                <a:lnTo>
                  <a:pt x="0" y="32686"/>
                </a:lnTo>
                <a:lnTo>
                  <a:pt x="54599" y="10895"/>
                </a:lnTo>
                <a:lnTo>
                  <a:pt x="4367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6062154" y="5343375"/>
            <a:ext cx="54610" cy="43815"/>
          </a:xfrm>
          <a:custGeom>
            <a:avLst/>
            <a:gdLst/>
            <a:ahLst/>
            <a:cxnLst/>
            <a:rect l="l" t="t" r="r" b="b"/>
            <a:pathLst>
              <a:path w="54610" h="43814">
                <a:moveTo>
                  <a:pt x="43679" y="0"/>
                </a:moveTo>
                <a:lnTo>
                  <a:pt x="0" y="32686"/>
                </a:lnTo>
                <a:lnTo>
                  <a:pt x="0" y="43582"/>
                </a:lnTo>
                <a:lnTo>
                  <a:pt x="54599" y="10895"/>
                </a:lnTo>
                <a:lnTo>
                  <a:pt x="4367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6149513" y="5288897"/>
            <a:ext cx="54610" cy="43815"/>
          </a:xfrm>
          <a:custGeom>
            <a:avLst/>
            <a:gdLst/>
            <a:ahLst/>
            <a:cxnLst/>
            <a:rect l="l" t="t" r="r" b="b"/>
            <a:pathLst>
              <a:path w="54610" h="43814">
                <a:moveTo>
                  <a:pt x="54599" y="0"/>
                </a:moveTo>
                <a:lnTo>
                  <a:pt x="0" y="32686"/>
                </a:lnTo>
                <a:lnTo>
                  <a:pt x="10919" y="43582"/>
                </a:lnTo>
                <a:lnTo>
                  <a:pt x="54599" y="10895"/>
                </a:lnTo>
                <a:lnTo>
                  <a:pt x="5459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6247791" y="5234419"/>
            <a:ext cx="54610" cy="43815"/>
          </a:xfrm>
          <a:custGeom>
            <a:avLst/>
            <a:gdLst/>
            <a:ahLst/>
            <a:cxnLst/>
            <a:rect l="l" t="t" r="r" b="b"/>
            <a:pathLst>
              <a:path w="54610" h="43814">
                <a:moveTo>
                  <a:pt x="54599" y="0"/>
                </a:moveTo>
                <a:lnTo>
                  <a:pt x="0" y="32686"/>
                </a:lnTo>
                <a:lnTo>
                  <a:pt x="10919" y="43582"/>
                </a:lnTo>
                <a:lnTo>
                  <a:pt x="54599" y="10895"/>
                </a:lnTo>
                <a:lnTo>
                  <a:pt x="5459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6346070" y="5190837"/>
            <a:ext cx="54610" cy="33020"/>
          </a:xfrm>
          <a:custGeom>
            <a:avLst/>
            <a:gdLst/>
            <a:ahLst/>
            <a:cxnLst/>
            <a:rect l="l" t="t" r="r" b="b"/>
            <a:pathLst>
              <a:path w="54610" h="33020">
                <a:moveTo>
                  <a:pt x="54599" y="0"/>
                </a:moveTo>
                <a:lnTo>
                  <a:pt x="0" y="21791"/>
                </a:lnTo>
                <a:lnTo>
                  <a:pt x="10919" y="32686"/>
                </a:lnTo>
                <a:lnTo>
                  <a:pt x="54599" y="10895"/>
                </a:lnTo>
                <a:lnTo>
                  <a:pt x="5459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6444349" y="5136360"/>
            <a:ext cx="54610" cy="33020"/>
          </a:xfrm>
          <a:custGeom>
            <a:avLst/>
            <a:gdLst/>
            <a:ahLst/>
            <a:cxnLst/>
            <a:rect l="l" t="t" r="r" b="b"/>
            <a:pathLst>
              <a:path w="54610" h="33020">
                <a:moveTo>
                  <a:pt x="43679" y="0"/>
                </a:moveTo>
                <a:lnTo>
                  <a:pt x="0" y="21791"/>
                </a:lnTo>
                <a:lnTo>
                  <a:pt x="10919" y="32686"/>
                </a:lnTo>
                <a:lnTo>
                  <a:pt x="54599" y="10895"/>
                </a:lnTo>
                <a:lnTo>
                  <a:pt x="4367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6542628" y="5081882"/>
            <a:ext cx="54610" cy="33020"/>
          </a:xfrm>
          <a:custGeom>
            <a:avLst/>
            <a:gdLst/>
            <a:ahLst/>
            <a:cxnLst/>
            <a:rect l="l" t="t" r="r" b="b"/>
            <a:pathLst>
              <a:path w="54609" h="33020">
                <a:moveTo>
                  <a:pt x="43679" y="0"/>
                </a:moveTo>
                <a:lnTo>
                  <a:pt x="0" y="21791"/>
                </a:lnTo>
                <a:lnTo>
                  <a:pt x="0" y="32686"/>
                </a:lnTo>
                <a:lnTo>
                  <a:pt x="54599" y="10895"/>
                </a:lnTo>
                <a:lnTo>
                  <a:pt x="4367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6640907" y="5027404"/>
            <a:ext cx="54610" cy="33020"/>
          </a:xfrm>
          <a:custGeom>
            <a:avLst/>
            <a:gdLst/>
            <a:ahLst/>
            <a:cxnLst/>
            <a:rect l="l" t="t" r="r" b="b"/>
            <a:pathLst>
              <a:path w="54609" h="33020">
                <a:moveTo>
                  <a:pt x="43679" y="0"/>
                </a:moveTo>
                <a:lnTo>
                  <a:pt x="0" y="32686"/>
                </a:lnTo>
                <a:lnTo>
                  <a:pt x="54599" y="10895"/>
                </a:lnTo>
                <a:lnTo>
                  <a:pt x="4367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6739186" y="4929272"/>
            <a:ext cx="141958" cy="872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6324231" y="4918376"/>
            <a:ext cx="87358" cy="76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6247791" y="5027404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4" h="43814">
                <a:moveTo>
                  <a:pt x="32759" y="0"/>
                </a:moveTo>
                <a:lnTo>
                  <a:pt x="0" y="32686"/>
                </a:lnTo>
                <a:lnTo>
                  <a:pt x="0" y="43582"/>
                </a:lnTo>
                <a:lnTo>
                  <a:pt x="43679" y="10895"/>
                </a:lnTo>
                <a:lnTo>
                  <a:pt x="3275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6171352" y="5092777"/>
            <a:ext cx="43815" cy="54610"/>
          </a:xfrm>
          <a:custGeom>
            <a:avLst/>
            <a:gdLst/>
            <a:ahLst/>
            <a:cxnLst/>
            <a:rect l="l" t="t" r="r" b="b"/>
            <a:pathLst>
              <a:path w="43814" h="54610">
                <a:moveTo>
                  <a:pt x="32759" y="0"/>
                </a:moveTo>
                <a:lnTo>
                  <a:pt x="0" y="43582"/>
                </a:lnTo>
                <a:lnTo>
                  <a:pt x="0" y="54477"/>
                </a:lnTo>
                <a:lnTo>
                  <a:pt x="43679" y="10895"/>
                </a:lnTo>
                <a:lnTo>
                  <a:pt x="3275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6083993" y="5169046"/>
            <a:ext cx="54610" cy="43815"/>
          </a:xfrm>
          <a:custGeom>
            <a:avLst/>
            <a:gdLst/>
            <a:ahLst/>
            <a:cxnLst/>
            <a:rect l="l" t="t" r="r" b="b"/>
            <a:pathLst>
              <a:path w="54610" h="43814">
                <a:moveTo>
                  <a:pt x="43679" y="0"/>
                </a:moveTo>
                <a:lnTo>
                  <a:pt x="0" y="32686"/>
                </a:lnTo>
                <a:lnTo>
                  <a:pt x="10919" y="43582"/>
                </a:lnTo>
                <a:lnTo>
                  <a:pt x="54599" y="10895"/>
                </a:lnTo>
                <a:lnTo>
                  <a:pt x="4367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6007555" y="5245315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4" h="43814">
                <a:moveTo>
                  <a:pt x="43679" y="0"/>
                </a:moveTo>
                <a:lnTo>
                  <a:pt x="0" y="32686"/>
                </a:lnTo>
                <a:lnTo>
                  <a:pt x="10919" y="43582"/>
                </a:lnTo>
                <a:lnTo>
                  <a:pt x="4367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5931115" y="5310688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4" h="43814">
                <a:moveTo>
                  <a:pt x="32759" y="0"/>
                </a:moveTo>
                <a:lnTo>
                  <a:pt x="0" y="43582"/>
                </a:lnTo>
                <a:lnTo>
                  <a:pt x="10919" y="43582"/>
                </a:lnTo>
                <a:lnTo>
                  <a:pt x="43679" y="10895"/>
                </a:lnTo>
                <a:lnTo>
                  <a:pt x="3275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5854676" y="5386957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4" h="43814">
                <a:moveTo>
                  <a:pt x="32759" y="0"/>
                </a:moveTo>
                <a:lnTo>
                  <a:pt x="0" y="32686"/>
                </a:lnTo>
                <a:lnTo>
                  <a:pt x="0" y="43582"/>
                </a:lnTo>
                <a:lnTo>
                  <a:pt x="43679" y="10895"/>
                </a:lnTo>
                <a:lnTo>
                  <a:pt x="32759" y="0"/>
                </a:lnTo>
                <a:close/>
              </a:path>
            </a:pathLst>
          </a:custGeom>
          <a:solidFill>
            <a:srgbClr val="340D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4282214" y="5354270"/>
            <a:ext cx="120118" cy="1525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5024766" y="6040189"/>
            <a:ext cx="109198" cy="1534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3965538" y="5506808"/>
            <a:ext cx="120118" cy="1525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 txBox="1">
            <a:spLocks noGrp="1"/>
          </p:cNvSpPr>
          <p:nvPr>
            <p:ph type="title"/>
          </p:nvPr>
        </p:nvSpPr>
        <p:spPr>
          <a:xfrm>
            <a:off x="1266571" y="528320"/>
            <a:ext cx="465074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7.7 </a:t>
            </a:r>
            <a:r>
              <a:rPr dirty="0" spc="-5"/>
              <a:t>Electronic</a:t>
            </a:r>
            <a:r>
              <a:rPr dirty="0" spc="-95"/>
              <a:t> </a:t>
            </a:r>
            <a:r>
              <a:rPr dirty="0"/>
              <a:t>Notebook</a:t>
            </a:r>
          </a:p>
        </p:txBody>
      </p:sp>
      <p:sp>
        <p:nvSpPr>
          <p:cNvPr id="284" name="object 28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50"/>
              </a:lnSpc>
            </a:pPr>
            <a:r>
              <a:rPr dirty="0"/>
              <a:t>265</a:t>
            </a:r>
          </a:p>
        </p:txBody>
      </p:sp>
      <p:sp>
        <p:nvSpPr>
          <p:cNvPr id="283" name="object 283"/>
          <p:cNvSpPr txBox="1"/>
          <p:nvPr/>
        </p:nvSpPr>
        <p:spPr>
          <a:xfrm>
            <a:off x="474065" y="1151382"/>
            <a:ext cx="7430134" cy="47269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597025">
              <a:lnSpc>
                <a:spcPct val="100000"/>
              </a:lnSpc>
              <a:spcBef>
                <a:spcPts val="105"/>
              </a:spcBef>
            </a:pPr>
            <a:r>
              <a:rPr dirty="0" sz="2000" spc="-5" b="1">
                <a:solidFill>
                  <a:srgbClr val="800000"/>
                </a:solidFill>
                <a:latin typeface="Arial"/>
                <a:cs typeface="Arial"/>
              </a:rPr>
              <a:t>7.7.3 </a:t>
            </a: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COGO</a:t>
            </a:r>
            <a:r>
              <a:rPr dirty="0" sz="2000" spc="-70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Menu</a:t>
            </a:r>
            <a:endParaRPr sz="2000">
              <a:latin typeface="Arial"/>
              <a:cs typeface="Arial"/>
            </a:endParaRPr>
          </a:p>
          <a:p>
            <a:pPr marL="85725" marR="539115">
              <a:lnSpc>
                <a:spcPct val="110000"/>
              </a:lnSpc>
              <a:spcBef>
                <a:spcPts val="825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305435" algn="l"/>
              </a:tabLst>
            </a:pPr>
            <a:r>
              <a:rPr dirty="0" sz="1800" b="1">
                <a:latin typeface="Arial"/>
                <a:cs typeface="Arial"/>
              </a:rPr>
              <a:t>COGO </a:t>
            </a:r>
            <a:r>
              <a:rPr dirty="0" sz="1800" spc="-5" b="1">
                <a:latin typeface="Arial"/>
                <a:cs typeface="Arial"/>
              </a:rPr>
              <a:t>is a suite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programs aimed at </a:t>
            </a:r>
            <a:r>
              <a:rPr dirty="0" sz="1800" b="1">
                <a:latin typeface="Arial"/>
                <a:cs typeface="Arial"/>
              </a:rPr>
              <a:t>coordinate </a:t>
            </a:r>
            <a:r>
              <a:rPr dirty="0" sz="1800" spc="-5" b="1">
                <a:latin typeface="Arial"/>
                <a:cs typeface="Arial"/>
              </a:rPr>
              <a:t>geometry  problems </a:t>
            </a:r>
            <a:r>
              <a:rPr dirty="0" sz="1800" b="1">
                <a:latin typeface="Arial"/>
                <a:cs typeface="Arial"/>
              </a:rPr>
              <a:t>in </a:t>
            </a:r>
            <a:r>
              <a:rPr dirty="0" sz="1800" spc="-10" b="1">
                <a:latin typeface="Arial"/>
                <a:cs typeface="Arial"/>
              </a:rPr>
              <a:t>civil </a:t>
            </a:r>
            <a:r>
              <a:rPr dirty="0" sz="1800" spc="-5" b="1">
                <a:latin typeface="Arial"/>
                <a:cs typeface="Arial"/>
              </a:rPr>
              <a:t>engineering </a:t>
            </a:r>
            <a:r>
              <a:rPr dirty="0" sz="1800" b="1">
                <a:latin typeface="Arial"/>
                <a:cs typeface="Arial"/>
              </a:rPr>
              <a:t>– </a:t>
            </a:r>
            <a:r>
              <a:rPr dirty="0" sz="1800" spc="-5" b="1">
                <a:latin typeface="Arial"/>
                <a:cs typeface="Arial"/>
              </a:rPr>
              <a:t>originally </a:t>
            </a:r>
            <a:r>
              <a:rPr dirty="0" sz="1800" b="1">
                <a:latin typeface="Arial"/>
                <a:cs typeface="Arial"/>
              </a:rPr>
              <a:t>a </a:t>
            </a:r>
            <a:r>
              <a:rPr dirty="0" sz="1800" spc="-10" b="1">
                <a:latin typeface="Arial"/>
                <a:cs typeface="Arial"/>
              </a:rPr>
              <a:t>subsystem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15" b="1">
                <a:latin typeface="Arial"/>
                <a:cs typeface="Arial"/>
              </a:rPr>
              <a:t>MIT’s  </a:t>
            </a:r>
            <a:r>
              <a:rPr dirty="0" sz="1800" spc="-5" b="1">
                <a:latin typeface="Arial"/>
                <a:cs typeface="Arial"/>
              </a:rPr>
              <a:t>Integrated Engineering </a:t>
            </a:r>
            <a:r>
              <a:rPr dirty="0" sz="1800" spc="-10" b="1">
                <a:latin typeface="Arial"/>
                <a:cs typeface="Arial"/>
              </a:rPr>
              <a:t>System </a:t>
            </a:r>
            <a:r>
              <a:rPr dirty="0" sz="1800" b="1">
                <a:latin typeface="Arial"/>
                <a:cs typeface="Arial"/>
              </a:rPr>
              <a:t>(ICES) </a:t>
            </a:r>
            <a:r>
              <a:rPr dirty="0" sz="1800" spc="-10" b="1">
                <a:latin typeface="Arial"/>
                <a:cs typeface="Arial"/>
              </a:rPr>
              <a:t>developed </a:t>
            </a:r>
            <a:r>
              <a:rPr dirty="0" sz="1800" b="1">
                <a:latin typeface="Arial"/>
                <a:cs typeface="Arial"/>
              </a:rPr>
              <a:t>in the</a:t>
            </a:r>
            <a:r>
              <a:rPr dirty="0" sz="1800" spc="95" b="1">
                <a:latin typeface="Arial"/>
                <a:cs typeface="Arial"/>
              </a:rPr>
              <a:t> </a:t>
            </a:r>
            <a:r>
              <a:rPr dirty="0" sz="1800" spc="-20" b="1">
                <a:latin typeface="Arial"/>
                <a:cs typeface="Arial"/>
              </a:rPr>
              <a:t>1960’s.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0099"/>
              </a:buClr>
              <a:buFont typeface="Wingdings"/>
              <a:buChar char=""/>
            </a:pPr>
            <a:endParaRPr sz="2150">
              <a:latin typeface="Times New Roman"/>
              <a:cs typeface="Times New Roman"/>
            </a:endParaRPr>
          </a:p>
          <a:p>
            <a:pPr marL="85725" marR="5080">
              <a:lnSpc>
                <a:spcPct val="110000"/>
              </a:lnSpc>
              <a:buClr>
                <a:srgbClr val="000099"/>
              </a:buClr>
              <a:buSzPct val="150000"/>
              <a:buFont typeface="Wingdings"/>
              <a:buChar char=""/>
              <a:tabLst>
                <a:tab pos="305435" algn="l"/>
              </a:tabLst>
            </a:pPr>
            <a:r>
              <a:rPr dirty="0" sz="1800" spc="-5" b="1">
                <a:latin typeface="Arial"/>
                <a:cs typeface="Arial"/>
              </a:rPr>
              <a:t>the </a:t>
            </a:r>
            <a:r>
              <a:rPr dirty="0" sz="1800" b="1">
                <a:latin typeface="Arial"/>
                <a:cs typeface="Arial"/>
              </a:rPr>
              <a:t>COGO </a:t>
            </a:r>
            <a:r>
              <a:rPr dirty="0" sz="1800" spc="-5" b="1">
                <a:latin typeface="Arial"/>
                <a:cs typeface="Arial"/>
              </a:rPr>
              <a:t>menu consists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a series </a:t>
            </a:r>
            <a:r>
              <a:rPr dirty="0" sz="1800" b="1">
                <a:latin typeface="Arial"/>
                <a:cs typeface="Arial"/>
              </a:rPr>
              <a:t>of sub-menus </a:t>
            </a:r>
            <a:r>
              <a:rPr dirty="0" sz="1800" spc="5" b="1">
                <a:latin typeface="Arial"/>
                <a:cs typeface="Arial"/>
              </a:rPr>
              <a:t>which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contain  </a:t>
            </a:r>
            <a:r>
              <a:rPr dirty="0" sz="1800" spc="-5" b="1">
                <a:latin typeface="Arial"/>
                <a:cs typeface="Arial"/>
              </a:rPr>
              <a:t>specific </a:t>
            </a:r>
            <a:r>
              <a:rPr dirty="0" sz="1800" b="1">
                <a:latin typeface="Arial"/>
                <a:cs typeface="Arial"/>
              </a:rPr>
              <a:t>software </a:t>
            </a:r>
            <a:r>
              <a:rPr dirty="0" sz="1800" spc="-5" b="1">
                <a:latin typeface="Arial"/>
                <a:cs typeface="Arial"/>
              </a:rPr>
              <a:t>used </a:t>
            </a:r>
            <a:r>
              <a:rPr dirty="0" sz="1800" b="1">
                <a:latin typeface="Arial"/>
                <a:cs typeface="Arial"/>
              </a:rPr>
              <a:t>for coordinate </a:t>
            </a:r>
            <a:r>
              <a:rPr dirty="0" sz="1800" spc="-5" b="1">
                <a:latin typeface="Arial"/>
                <a:cs typeface="Arial"/>
              </a:rPr>
              <a:t>geometry calculations and  setting </a:t>
            </a:r>
            <a:r>
              <a:rPr dirty="0" sz="1800" b="1">
                <a:latin typeface="Arial"/>
                <a:cs typeface="Arial"/>
              </a:rPr>
              <a:t>out </a:t>
            </a:r>
            <a:r>
              <a:rPr dirty="0" sz="1800" spc="10" b="1">
                <a:latin typeface="Arial"/>
                <a:cs typeface="Arial"/>
              </a:rPr>
              <a:t>work </a:t>
            </a:r>
            <a:r>
              <a:rPr dirty="0" sz="1800" b="1">
                <a:latin typeface="Arial"/>
                <a:cs typeface="Arial"/>
              </a:rPr>
              <a:t>in </a:t>
            </a:r>
            <a:r>
              <a:rPr dirty="0" sz="1800" spc="-5" b="1">
                <a:latin typeface="Arial"/>
                <a:cs typeface="Arial"/>
              </a:rPr>
              <a:t>the</a:t>
            </a:r>
            <a:r>
              <a:rPr dirty="0" sz="1800" spc="-9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field.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0099"/>
              </a:buClr>
              <a:buFont typeface="Wingdings"/>
              <a:buChar char=""/>
            </a:pPr>
            <a:endParaRPr sz="2350">
              <a:latin typeface="Times New Roman"/>
              <a:cs typeface="Times New Roman"/>
            </a:endParaRPr>
          </a:p>
          <a:p>
            <a:pPr marL="304800" indent="-219075">
              <a:lnSpc>
                <a:spcPct val="100000"/>
              </a:lnSpc>
              <a:buClr>
                <a:srgbClr val="000099"/>
              </a:buClr>
              <a:buSzPct val="150000"/>
              <a:buFont typeface="Wingdings"/>
              <a:buChar char=""/>
              <a:tabLst>
                <a:tab pos="305435" algn="l"/>
              </a:tabLst>
            </a:pPr>
            <a:r>
              <a:rPr dirty="0" sz="1800" spc="-5" b="1">
                <a:latin typeface="Arial"/>
                <a:cs typeface="Arial"/>
              </a:rPr>
              <a:t>the </a:t>
            </a:r>
            <a:r>
              <a:rPr dirty="0" sz="1800" b="1">
                <a:latin typeface="Arial"/>
                <a:cs typeface="Arial"/>
              </a:rPr>
              <a:t>COGO sub-menus in </a:t>
            </a:r>
            <a:r>
              <a:rPr dirty="0" sz="1800" spc="-5" b="1">
                <a:latin typeface="Arial"/>
                <a:cs typeface="Arial"/>
              </a:rPr>
              <a:t>the SDR 33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are: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300">
              <a:latin typeface="Times New Roman"/>
              <a:cs typeface="Times New Roman"/>
            </a:endParaRPr>
          </a:p>
          <a:p>
            <a:pPr marL="12700" marR="4412615">
              <a:lnSpc>
                <a:spcPct val="110000"/>
              </a:lnSpc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1) Setting </a:t>
            </a:r>
            <a:r>
              <a:rPr dirty="0" sz="1800" b="1">
                <a:solidFill>
                  <a:srgbClr val="CC3300"/>
                </a:solidFill>
                <a:latin typeface="Arial"/>
                <a:cs typeface="Arial"/>
              </a:rPr>
              <a:t>out Coordinates</a:t>
            </a:r>
            <a:r>
              <a:rPr dirty="0" sz="1800" spc="-70" b="1">
                <a:solidFill>
                  <a:srgbClr val="CC3300"/>
                </a:solidFill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-  allows coordinates to </a:t>
            </a:r>
            <a:r>
              <a:rPr dirty="0" sz="1800" spc="-5" b="1">
                <a:latin typeface="Arial"/>
                <a:cs typeface="Arial"/>
              </a:rPr>
              <a:t>be  placed </a:t>
            </a:r>
            <a:r>
              <a:rPr dirty="0" sz="1800" b="1">
                <a:latin typeface="Arial"/>
                <a:cs typeface="Arial"/>
              </a:rPr>
              <a:t>in </a:t>
            </a:r>
            <a:r>
              <a:rPr dirty="0" sz="1800" spc="-5" b="1">
                <a:latin typeface="Arial"/>
                <a:cs typeface="Arial"/>
              </a:rPr>
              <a:t>the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field.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7.7 </a:t>
            </a:r>
            <a:r>
              <a:rPr dirty="0" spc="-5"/>
              <a:t>Electronic</a:t>
            </a:r>
            <a:r>
              <a:rPr dirty="0" spc="-95"/>
              <a:t> </a:t>
            </a:r>
            <a:r>
              <a:rPr dirty="0"/>
              <a:t>Notebook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50"/>
              </a:lnSpc>
            </a:pPr>
            <a:r>
              <a:rPr dirty="0"/>
              <a:t>266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2070" y="1000506"/>
            <a:ext cx="5599430" cy="46329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928369">
              <a:lnSpc>
                <a:spcPct val="100000"/>
              </a:lnSpc>
              <a:spcBef>
                <a:spcPts val="105"/>
              </a:spcBef>
            </a:pPr>
            <a:r>
              <a:rPr dirty="0" sz="2000" spc="-5" b="1">
                <a:solidFill>
                  <a:srgbClr val="800000"/>
                </a:solidFill>
                <a:latin typeface="Arial"/>
                <a:cs typeface="Arial"/>
              </a:rPr>
              <a:t>7.7.3 </a:t>
            </a: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COGO</a:t>
            </a:r>
            <a:r>
              <a:rPr dirty="0" sz="2000" spc="-70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Menu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Times New Roman"/>
              <a:cs typeface="Times New Roman"/>
            </a:endParaRPr>
          </a:p>
          <a:p>
            <a:pPr marL="277495" indent="-264795">
              <a:lnSpc>
                <a:spcPct val="100000"/>
              </a:lnSpc>
              <a:buAutoNum type="arabicParenR" startAt="2"/>
              <a:tabLst>
                <a:tab pos="278130" algn="l"/>
              </a:tabLst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Setting </a:t>
            </a:r>
            <a:r>
              <a:rPr dirty="0" sz="1800" b="1">
                <a:solidFill>
                  <a:srgbClr val="CC3300"/>
                </a:solidFill>
                <a:latin typeface="Arial"/>
                <a:cs typeface="Arial"/>
              </a:rPr>
              <a:t>out Line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C3300"/>
              </a:buClr>
              <a:buFont typeface="Arial"/>
              <a:buAutoNum type="arabicParenR" startAt="2"/>
            </a:pPr>
            <a:endParaRPr sz="2050">
              <a:latin typeface="Times New Roman"/>
              <a:cs typeface="Times New Roman"/>
            </a:endParaRPr>
          </a:p>
          <a:p>
            <a:pPr marL="277495" indent="-264795">
              <a:lnSpc>
                <a:spcPct val="100000"/>
              </a:lnSpc>
              <a:buAutoNum type="arabicParenR" startAt="2"/>
              <a:tabLst>
                <a:tab pos="278130" algn="l"/>
              </a:tabLst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Set </a:t>
            </a:r>
            <a:r>
              <a:rPr dirty="0" sz="1800" b="1">
                <a:solidFill>
                  <a:srgbClr val="CC3300"/>
                </a:solidFill>
                <a:latin typeface="Arial"/>
                <a:cs typeface="Arial"/>
              </a:rPr>
              <a:t>out</a:t>
            </a:r>
            <a:r>
              <a:rPr dirty="0" sz="1800" spc="-65" b="1">
                <a:solidFill>
                  <a:srgbClr val="CC3300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CC3300"/>
                </a:solidFill>
                <a:latin typeface="Arial"/>
                <a:cs typeface="Arial"/>
              </a:rPr>
              <a:t>Arc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CC3300"/>
              </a:buClr>
              <a:buFont typeface="Arial"/>
              <a:buAutoNum type="arabicParenR" startAt="2"/>
            </a:pPr>
            <a:endParaRPr sz="2050">
              <a:latin typeface="Times New Roman"/>
              <a:cs typeface="Times New Roman"/>
            </a:endParaRPr>
          </a:p>
          <a:p>
            <a:pPr marL="277495" indent="-264795">
              <a:lnSpc>
                <a:spcPct val="100000"/>
              </a:lnSpc>
              <a:buAutoNum type="arabicParenR" startAt="2"/>
              <a:tabLst>
                <a:tab pos="278130" algn="l"/>
              </a:tabLst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Resection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C3300"/>
              </a:buClr>
              <a:buFont typeface="Arial"/>
              <a:buAutoNum type="arabicParenR" startAt="2"/>
            </a:pPr>
            <a:endParaRPr sz="1550">
              <a:latin typeface="Times New Roman"/>
              <a:cs typeface="Times New Roman"/>
            </a:endParaRPr>
          </a:p>
          <a:p>
            <a:pPr marL="277495" indent="-264795">
              <a:lnSpc>
                <a:spcPct val="100000"/>
              </a:lnSpc>
              <a:spcBef>
                <a:spcPts val="5"/>
              </a:spcBef>
              <a:buAutoNum type="arabicParenR" startAt="2"/>
              <a:tabLst>
                <a:tab pos="278130" algn="l"/>
              </a:tabLst>
            </a:pPr>
            <a:r>
              <a:rPr dirty="0" sz="1800" spc="-10" b="1">
                <a:solidFill>
                  <a:srgbClr val="CC3300"/>
                </a:solidFill>
                <a:latin typeface="Arial"/>
                <a:cs typeface="Arial"/>
              </a:rPr>
              <a:t>Inverse </a:t>
            </a:r>
            <a:r>
              <a:rPr dirty="0" sz="1800" b="1">
                <a:solidFill>
                  <a:srgbClr val="CC3300"/>
                </a:solidFill>
                <a:latin typeface="Arial"/>
                <a:cs typeface="Arial"/>
              </a:rPr>
              <a:t>- </a:t>
            </a:r>
            <a:r>
              <a:rPr dirty="0" sz="1800" spc="5" b="1">
                <a:latin typeface="Arial"/>
                <a:cs typeface="Arial"/>
              </a:rPr>
              <a:t>allows </a:t>
            </a:r>
            <a:r>
              <a:rPr dirty="0" sz="1800" spc="-5" b="1">
                <a:latin typeface="Arial"/>
                <a:cs typeface="Arial"/>
              </a:rPr>
              <a:t>calculation of </a:t>
            </a:r>
            <a:r>
              <a:rPr dirty="0" sz="1800" b="1">
                <a:latin typeface="Arial"/>
                <a:cs typeface="Arial"/>
              </a:rPr>
              <a:t>point </a:t>
            </a:r>
            <a:r>
              <a:rPr dirty="0" sz="1800" spc="-5" b="1">
                <a:latin typeface="Arial"/>
                <a:cs typeface="Arial"/>
              </a:rPr>
              <a:t>to </a:t>
            </a:r>
            <a:r>
              <a:rPr dirty="0" sz="1800" b="1">
                <a:latin typeface="Arial"/>
                <a:cs typeface="Arial"/>
              </a:rPr>
              <a:t>point info,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CC3300"/>
              </a:buClr>
              <a:buFont typeface="Arial"/>
              <a:buAutoNum type="arabicParenR" startAt="2"/>
            </a:pPr>
            <a:endParaRPr sz="2050">
              <a:latin typeface="Times New Roman"/>
              <a:cs typeface="Times New Roman"/>
            </a:endParaRPr>
          </a:p>
          <a:p>
            <a:pPr marL="269875" indent="-257175">
              <a:lnSpc>
                <a:spcPct val="100000"/>
              </a:lnSpc>
              <a:spcBef>
                <a:spcPts val="5"/>
              </a:spcBef>
              <a:buAutoNum type="arabicParenR" startAt="2"/>
              <a:tabLst>
                <a:tab pos="270510" algn="l"/>
              </a:tabLst>
            </a:pPr>
            <a:r>
              <a:rPr dirty="0" sz="1800" spc="-15" b="1">
                <a:solidFill>
                  <a:srgbClr val="CC3300"/>
                </a:solidFill>
                <a:latin typeface="Arial"/>
                <a:cs typeface="Arial"/>
              </a:rPr>
              <a:t>Areas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CC3300"/>
              </a:buClr>
              <a:buFont typeface="Arial"/>
              <a:buAutoNum type="arabicParenR" startAt="2"/>
            </a:pPr>
            <a:endParaRPr sz="1550">
              <a:latin typeface="Times New Roman"/>
              <a:cs typeface="Times New Roman"/>
            </a:endParaRPr>
          </a:p>
          <a:p>
            <a:pPr marL="277495" indent="-264795">
              <a:lnSpc>
                <a:spcPct val="100000"/>
              </a:lnSpc>
              <a:buAutoNum type="arabicParenR" startAt="2"/>
              <a:tabLst>
                <a:tab pos="278130" algn="l"/>
              </a:tabLst>
            </a:pP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Intersections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3300"/>
              </a:buClr>
              <a:buFont typeface="Arial"/>
              <a:buAutoNum type="arabicParenR" startAt="2"/>
            </a:pPr>
            <a:endParaRPr sz="1550">
              <a:latin typeface="Times New Roman"/>
              <a:cs typeface="Times New Roman"/>
            </a:endParaRPr>
          </a:p>
          <a:p>
            <a:pPr marL="277495" indent="-264795">
              <a:lnSpc>
                <a:spcPct val="100000"/>
              </a:lnSpc>
              <a:buAutoNum type="arabicParenR" startAt="2"/>
              <a:tabLst>
                <a:tab pos="278130" algn="l"/>
              </a:tabLst>
            </a:pPr>
            <a:r>
              <a:rPr dirty="0" sz="1800" b="1">
                <a:solidFill>
                  <a:srgbClr val="CC3300"/>
                </a:solidFill>
                <a:latin typeface="Arial"/>
                <a:cs typeface="Arial"/>
              </a:rPr>
              <a:t>Point</a:t>
            </a:r>
            <a:r>
              <a:rPr dirty="0" sz="1800" spc="-15" b="1">
                <a:solidFill>
                  <a:srgbClr val="CC33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Projections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CC3300"/>
              </a:buClr>
              <a:buFont typeface="Arial"/>
              <a:buAutoNum type="arabicParenR" startAt="2"/>
            </a:pPr>
            <a:endParaRPr sz="1550">
              <a:latin typeface="Times New Roman"/>
              <a:cs typeface="Times New Roman"/>
            </a:endParaRPr>
          </a:p>
          <a:p>
            <a:pPr marL="277495" indent="-264795">
              <a:lnSpc>
                <a:spcPct val="100000"/>
              </a:lnSpc>
              <a:buAutoNum type="arabicParenR" startAt="2"/>
              <a:tabLst>
                <a:tab pos="278130" algn="l"/>
              </a:tabLst>
            </a:pPr>
            <a:r>
              <a:rPr dirty="0" sz="1800" spc="-25" b="1">
                <a:solidFill>
                  <a:srgbClr val="CC3300"/>
                </a:solidFill>
                <a:latin typeface="Arial"/>
                <a:cs typeface="Arial"/>
              </a:rPr>
              <a:t>Taping </a:t>
            </a: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from</a:t>
            </a:r>
            <a:r>
              <a:rPr dirty="0" sz="1800" b="1">
                <a:solidFill>
                  <a:srgbClr val="CC33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CC3300"/>
                </a:solidFill>
                <a:latin typeface="Arial"/>
                <a:cs typeface="Arial"/>
              </a:rPr>
              <a:t>Baseline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27376" y="4508500"/>
            <a:ext cx="3384550" cy="1971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7.7 </a:t>
            </a:r>
            <a:r>
              <a:rPr dirty="0" spc="-5"/>
              <a:t>Electronic</a:t>
            </a:r>
            <a:r>
              <a:rPr dirty="0" spc="-95"/>
              <a:t> </a:t>
            </a:r>
            <a:r>
              <a:rPr dirty="0"/>
              <a:t>Notebook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50"/>
              </a:lnSpc>
            </a:pPr>
            <a:r>
              <a:rPr dirty="0"/>
              <a:t>267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4917" y="929319"/>
            <a:ext cx="7465695" cy="3435350"/>
          </a:xfrm>
          <a:prstGeom prst="rect">
            <a:avLst/>
          </a:prstGeom>
        </p:spPr>
        <p:txBody>
          <a:bodyPr wrap="square" lIns="0" tIns="84455" rIns="0" bIns="0" rtlCol="0" vert="horz">
            <a:spAutoFit/>
          </a:bodyPr>
          <a:lstStyle/>
          <a:p>
            <a:pPr marL="855344">
              <a:lnSpc>
                <a:spcPct val="100000"/>
              </a:lnSpc>
              <a:spcBef>
                <a:spcPts val="665"/>
              </a:spcBef>
            </a:pPr>
            <a:r>
              <a:rPr dirty="0" sz="2000" spc="-5" b="1">
                <a:solidFill>
                  <a:srgbClr val="800000"/>
                </a:solidFill>
                <a:latin typeface="Arial"/>
                <a:cs typeface="Arial"/>
              </a:rPr>
              <a:t>7.7.4 </a:t>
            </a: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Road</a:t>
            </a:r>
            <a:r>
              <a:rPr dirty="0" sz="2000" spc="-50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Menu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10000"/>
              </a:lnSpc>
              <a:spcBef>
                <a:spcPts val="1440"/>
              </a:spcBef>
              <a:buClr>
                <a:srgbClr val="333399"/>
              </a:buClr>
              <a:buSzPct val="150000"/>
              <a:buFont typeface="Wingdings"/>
              <a:buChar char=""/>
              <a:tabLst>
                <a:tab pos="232410" algn="l"/>
              </a:tabLst>
            </a:pPr>
            <a:r>
              <a:rPr dirty="0" sz="1800" spc="-5" b="1">
                <a:latin typeface="Arial"/>
                <a:cs typeface="Arial"/>
              </a:rPr>
              <a:t>the Road menu consists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a series </a:t>
            </a:r>
            <a:r>
              <a:rPr dirty="0" sz="1800" b="1">
                <a:latin typeface="Arial"/>
                <a:cs typeface="Arial"/>
              </a:rPr>
              <a:t>of sub-menus </a:t>
            </a:r>
            <a:r>
              <a:rPr dirty="0" sz="1800" spc="5" b="1">
                <a:latin typeface="Arial"/>
                <a:cs typeface="Arial"/>
              </a:rPr>
              <a:t>which </a:t>
            </a:r>
            <a:r>
              <a:rPr dirty="0" sz="1800" b="1">
                <a:latin typeface="Arial"/>
                <a:cs typeface="Arial"/>
              </a:rPr>
              <a:t>contain  </a:t>
            </a:r>
            <a:r>
              <a:rPr dirty="0" sz="1800" spc="-5" b="1">
                <a:latin typeface="Arial"/>
                <a:cs typeface="Arial"/>
              </a:rPr>
              <a:t>specific </a:t>
            </a:r>
            <a:r>
              <a:rPr dirty="0" sz="1800" b="1">
                <a:latin typeface="Arial"/>
                <a:cs typeface="Arial"/>
              </a:rPr>
              <a:t>software </a:t>
            </a:r>
            <a:r>
              <a:rPr dirty="0" sz="1800" spc="-5" b="1">
                <a:latin typeface="Arial"/>
                <a:cs typeface="Arial"/>
              </a:rPr>
              <a:t>used </a:t>
            </a:r>
            <a:r>
              <a:rPr dirty="0" sz="1800" b="1">
                <a:latin typeface="Arial"/>
                <a:cs typeface="Arial"/>
              </a:rPr>
              <a:t>to </a:t>
            </a:r>
            <a:r>
              <a:rPr dirty="0" sz="1800" spc="-5" b="1">
                <a:latin typeface="Arial"/>
                <a:cs typeface="Arial"/>
              </a:rPr>
              <a:t>perform a detailed road </a:t>
            </a:r>
            <a:r>
              <a:rPr dirty="0" sz="1800" b="1">
                <a:latin typeface="Arial"/>
                <a:cs typeface="Arial"/>
              </a:rPr>
              <a:t>or </a:t>
            </a:r>
            <a:r>
              <a:rPr dirty="0" sz="1800" spc="5" b="1">
                <a:latin typeface="Arial"/>
                <a:cs typeface="Arial"/>
              </a:rPr>
              <a:t>highway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spc="-30" b="1">
                <a:latin typeface="Arial"/>
                <a:cs typeface="Arial"/>
              </a:rPr>
              <a:t>survey.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har char=""/>
            </a:pPr>
            <a:endParaRPr sz="1750">
              <a:latin typeface="Times New Roman"/>
              <a:cs typeface="Times New Roman"/>
            </a:endParaRPr>
          </a:p>
          <a:p>
            <a:pPr marL="12700" marR="268605">
              <a:lnSpc>
                <a:spcPct val="110000"/>
              </a:lnSpc>
              <a:spcBef>
                <a:spcPts val="5"/>
              </a:spcBef>
              <a:buClr>
                <a:srgbClr val="333399"/>
              </a:buClr>
              <a:buSzPct val="150000"/>
              <a:buFont typeface="Wingdings"/>
              <a:buChar char=""/>
              <a:tabLst>
                <a:tab pos="232410" algn="l"/>
              </a:tabLst>
            </a:pPr>
            <a:r>
              <a:rPr dirty="0" sz="1800" spc="-5" b="1">
                <a:latin typeface="Arial"/>
                <a:cs typeface="Arial"/>
              </a:rPr>
              <a:t>the details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the road can be entered </a:t>
            </a:r>
            <a:r>
              <a:rPr dirty="0" sz="1800" b="1">
                <a:latin typeface="Arial"/>
                <a:cs typeface="Arial"/>
              </a:rPr>
              <a:t>into </a:t>
            </a:r>
            <a:r>
              <a:rPr dirty="0" sz="1800" spc="-5" b="1">
                <a:latin typeface="Arial"/>
                <a:cs typeface="Arial"/>
              </a:rPr>
              <a:t>the </a:t>
            </a:r>
            <a:r>
              <a:rPr dirty="0" sz="1800" b="1">
                <a:latin typeface="Arial"/>
                <a:cs typeface="Arial"/>
              </a:rPr>
              <a:t>data </a:t>
            </a:r>
            <a:r>
              <a:rPr dirty="0" sz="1800" spc="-5" b="1">
                <a:latin typeface="Arial"/>
                <a:cs typeface="Arial"/>
              </a:rPr>
              <a:t>collector </a:t>
            </a:r>
            <a:r>
              <a:rPr dirty="0" sz="1800" b="1">
                <a:latin typeface="Arial"/>
                <a:cs typeface="Arial"/>
              </a:rPr>
              <a:t>and  the </a:t>
            </a:r>
            <a:r>
              <a:rPr dirty="0" sz="1800" spc="-5" b="1">
                <a:latin typeface="Arial"/>
                <a:cs typeface="Arial"/>
              </a:rPr>
              <a:t>road </a:t>
            </a:r>
            <a:r>
              <a:rPr dirty="0" sz="1800" spc="-10" b="1">
                <a:latin typeface="Arial"/>
                <a:cs typeface="Arial"/>
              </a:rPr>
              <a:t>can </a:t>
            </a:r>
            <a:r>
              <a:rPr dirty="0" sz="1800" b="1">
                <a:latin typeface="Arial"/>
                <a:cs typeface="Arial"/>
              </a:rPr>
              <a:t>be laid out in the field including </a:t>
            </a:r>
            <a:r>
              <a:rPr dirty="0" sz="1800" spc="-5" b="1">
                <a:latin typeface="Arial"/>
                <a:cs typeface="Arial"/>
              </a:rPr>
              <a:t>all appropriate </a:t>
            </a:r>
            <a:r>
              <a:rPr dirty="0" sz="1800" b="1">
                <a:latin typeface="Arial"/>
                <a:cs typeface="Arial"/>
              </a:rPr>
              <a:t>cut  </a:t>
            </a:r>
            <a:r>
              <a:rPr dirty="0" sz="1800" spc="-5" b="1">
                <a:latin typeface="Arial"/>
                <a:cs typeface="Arial"/>
              </a:rPr>
              <a:t>and </a:t>
            </a:r>
            <a:r>
              <a:rPr dirty="0" sz="1800" b="1">
                <a:latin typeface="Arial"/>
                <a:cs typeface="Arial"/>
              </a:rPr>
              <a:t>fill </a:t>
            </a:r>
            <a:r>
              <a:rPr dirty="0" sz="1800" spc="-5" b="1">
                <a:latin typeface="Arial"/>
                <a:cs typeface="Arial"/>
              </a:rPr>
              <a:t>information at </a:t>
            </a:r>
            <a:r>
              <a:rPr dirty="0" sz="1800" spc="-10" b="1">
                <a:latin typeface="Arial"/>
                <a:cs typeface="Arial"/>
              </a:rPr>
              <a:t>each</a:t>
            </a:r>
            <a:r>
              <a:rPr dirty="0" sz="1800" spc="-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point.</a:t>
            </a:r>
            <a:endParaRPr sz="1800">
              <a:latin typeface="Arial"/>
              <a:cs typeface="Arial"/>
            </a:endParaRPr>
          </a:p>
          <a:p>
            <a:pPr marL="12700" marR="678180">
              <a:lnSpc>
                <a:spcPct val="110000"/>
              </a:lnSpc>
              <a:spcBef>
                <a:spcPts val="137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32410" algn="l"/>
              </a:tabLst>
            </a:pPr>
            <a:r>
              <a:rPr dirty="0" sz="1800" spc="-5" b="1">
                <a:latin typeface="Arial"/>
                <a:cs typeface="Arial"/>
              </a:rPr>
              <a:t>the cross-section </a:t>
            </a:r>
            <a:r>
              <a:rPr dirty="0" sz="1800" spc="-10" b="1">
                <a:latin typeface="Arial"/>
                <a:cs typeface="Arial"/>
              </a:rPr>
              <a:t>survey </a:t>
            </a:r>
            <a:r>
              <a:rPr dirty="0" sz="1800" spc="-5" b="1">
                <a:latin typeface="Arial"/>
                <a:cs typeface="Arial"/>
              </a:rPr>
              <a:t>sub-menu </a:t>
            </a:r>
            <a:r>
              <a:rPr dirty="0" sz="1800" spc="5" b="1">
                <a:latin typeface="Arial"/>
                <a:cs typeface="Arial"/>
              </a:rPr>
              <a:t>allows </a:t>
            </a:r>
            <a:r>
              <a:rPr dirty="0" sz="1800" spc="-5" b="1">
                <a:latin typeface="Arial"/>
                <a:cs typeface="Arial"/>
              </a:rPr>
              <a:t>for  measurements </a:t>
            </a:r>
            <a:r>
              <a:rPr dirty="0" sz="1800" b="1">
                <a:latin typeface="Arial"/>
                <a:cs typeface="Arial"/>
              </a:rPr>
              <a:t>of earthwork </a:t>
            </a:r>
            <a:r>
              <a:rPr dirty="0" sz="1800" spc="-5" b="1">
                <a:latin typeface="Arial"/>
                <a:cs typeface="Arial"/>
              </a:rPr>
              <a:t>areas </a:t>
            </a:r>
            <a:r>
              <a:rPr dirty="0" sz="1800" spc="5" b="1">
                <a:latin typeface="Arial"/>
                <a:cs typeface="Arial"/>
              </a:rPr>
              <a:t>which </a:t>
            </a:r>
            <a:r>
              <a:rPr dirty="0" sz="1800" spc="-5" b="1">
                <a:latin typeface="Arial"/>
                <a:cs typeface="Arial"/>
              </a:rPr>
              <a:t>can be uploaded </a:t>
            </a:r>
            <a:r>
              <a:rPr dirty="0" sz="1800" b="1">
                <a:latin typeface="Arial"/>
                <a:cs typeface="Arial"/>
              </a:rPr>
              <a:t>into  </a:t>
            </a:r>
            <a:r>
              <a:rPr dirty="0" sz="1800" spc="-25" b="1">
                <a:latin typeface="Arial"/>
                <a:cs typeface="Arial"/>
              </a:rPr>
              <a:t>CAD </a:t>
            </a:r>
            <a:r>
              <a:rPr dirty="0" sz="1800" spc="-5" b="1">
                <a:latin typeface="Arial"/>
                <a:cs typeface="Arial"/>
              </a:rPr>
              <a:t>for </a:t>
            </a:r>
            <a:r>
              <a:rPr dirty="0" sz="1800" b="1">
                <a:latin typeface="Arial"/>
                <a:cs typeface="Arial"/>
              </a:rPr>
              <a:t>earthwork </a:t>
            </a:r>
            <a:r>
              <a:rPr dirty="0" sz="1800" spc="-10" b="1">
                <a:latin typeface="Arial"/>
                <a:cs typeface="Arial"/>
              </a:rPr>
              <a:t>volume</a:t>
            </a:r>
            <a:r>
              <a:rPr dirty="0" sz="1800" spc="4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calculations.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6576" y="1478153"/>
            <a:ext cx="7414895" cy="1054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358140" algn="l"/>
                <a:tab pos="358775" algn="l"/>
                <a:tab pos="3111500" algn="l"/>
              </a:tabLst>
            </a:pPr>
            <a:r>
              <a:rPr dirty="0" sz="1800" spc="-30" b="1">
                <a:latin typeface="Arial"/>
                <a:cs typeface="Arial"/>
              </a:rPr>
              <a:t>Total </a:t>
            </a:r>
            <a:r>
              <a:rPr dirty="0" sz="1800" spc="-5" b="1">
                <a:latin typeface="Arial"/>
                <a:cs typeface="Arial"/>
              </a:rPr>
              <a:t>station</a:t>
            </a:r>
            <a:r>
              <a:rPr dirty="0" sz="1800" spc="4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surveying</a:t>
            </a:r>
            <a:r>
              <a:rPr dirty="0" sz="1800" spc="5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-	defined </a:t>
            </a:r>
            <a:r>
              <a:rPr dirty="0" sz="1800" spc="-5" b="1">
                <a:latin typeface="Arial"/>
                <a:cs typeface="Arial"/>
              </a:rPr>
              <a:t>as </a:t>
            </a:r>
            <a:r>
              <a:rPr dirty="0" sz="1800" b="1">
                <a:latin typeface="Arial"/>
                <a:cs typeface="Arial"/>
              </a:rPr>
              <a:t>the </a:t>
            </a:r>
            <a:r>
              <a:rPr dirty="0" sz="1800" spc="-5" b="1">
                <a:latin typeface="Arial"/>
                <a:cs typeface="Arial"/>
              </a:rPr>
              <a:t>use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electronic </a:t>
            </a:r>
            <a:r>
              <a:rPr dirty="0" sz="1800" spc="-10" b="1">
                <a:latin typeface="Arial"/>
                <a:cs typeface="Arial"/>
              </a:rPr>
              <a:t>survey  </a:t>
            </a:r>
            <a:r>
              <a:rPr dirty="0" sz="1800" b="1">
                <a:latin typeface="Arial"/>
                <a:cs typeface="Arial"/>
              </a:rPr>
              <a:t>equipment </a:t>
            </a:r>
            <a:r>
              <a:rPr dirty="0" sz="1800" spc="-5" b="1">
                <a:latin typeface="Arial"/>
                <a:cs typeface="Arial"/>
              </a:rPr>
              <a:t>used </a:t>
            </a:r>
            <a:r>
              <a:rPr dirty="0" sz="1800" b="1">
                <a:latin typeface="Arial"/>
                <a:cs typeface="Arial"/>
              </a:rPr>
              <a:t>to </a:t>
            </a:r>
            <a:r>
              <a:rPr dirty="0" sz="1800" spc="-5" b="1">
                <a:latin typeface="Arial"/>
                <a:cs typeface="Arial"/>
              </a:rPr>
              <a:t>perform </a:t>
            </a:r>
            <a:r>
              <a:rPr dirty="0" sz="1800" b="1">
                <a:latin typeface="Arial"/>
                <a:cs typeface="Arial"/>
              </a:rPr>
              <a:t>horizontal and </a:t>
            </a:r>
            <a:r>
              <a:rPr dirty="0" sz="1800" spc="-10" b="1">
                <a:latin typeface="Arial"/>
                <a:cs typeface="Arial"/>
              </a:rPr>
              <a:t>vertical </a:t>
            </a:r>
            <a:r>
              <a:rPr dirty="0" sz="1800" spc="-5" b="1">
                <a:latin typeface="Arial"/>
                <a:cs typeface="Arial"/>
              </a:rPr>
              <a:t>measurements </a:t>
            </a:r>
            <a:r>
              <a:rPr dirty="0" sz="1800" b="1">
                <a:latin typeface="Arial"/>
                <a:cs typeface="Arial"/>
              </a:rPr>
              <a:t>in  </a:t>
            </a:r>
            <a:r>
              <a:rPr dirty="0" sz="1800" spc="-5" b="1">
                <a:latin typeface="Arial"/>
                <a:cs typeface="Arial"/>
              </a:rPr>
              <a:t>reference </a:t>
            </a:r>
            <a:r>
              <a:rPr dirty="0" sz="1800" b="1">
                <a:latin typeface="Arial"/>
                <a:cs typeface="Arial"/>
              </a:rPr>
              <a:t>to </a:t>
            </a:r>
            <a:r>
              <a:rPr dirty="0" sz="1800" spc="-5" b="1">
                <a:latin typeface="Arial"/>
                <a:cs typeface="Arial"/>
              </a:rPr>
              <a:t>a </a:t>
            </a:r>
            <a:r>
              <a:rPr dirty="0" sz="1800" b="1">
                <a:latin typeface="Arial"/>
                <a:cs typeface="Arial"/>
              </a:rPr>
              <a:t>grid </a:t>
            </a:r>
            <a:r>
              <a:rPr dirty="0" sz="1800" spc="-10" b="1">
                <a:latin typeface="Arial"/>
                <a:cs typeface="Arial"/>
              </a:rPr>
              <a:t>system </a:t>
            </a:r>
            <a:r>
              <a:rPr dirty="0" sz="1800" b="1">
                <a:latin typeface="Arial"/>
                <a:cs typeface="Arial"/>
              </a:rPr>
              <a:t>(e.g. UTM, </a:t>
            </a:r>
            <a:r>
              <a:rPr dirty="0" sz="1800" spc="-5" b="1">
                <a:latin typeface="Arial"/>
                <a:cs typeface="Arial"/>
              </a:rPr>
              <a:t>mine</a:t>
            </a:r>
            <a:r>
              <a:rPr dirty="0" sz="1800" spc="1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grid).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7717" y="3221539"/>
            <a:ext cx="3631001" cy="27169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35524" y="3221501"/>
            <a:ext cx="3627815" cy="27153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66571" y="528320"/>
            <a:ext cx="307213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7.1</a:t>
            </a:r>
            <a:r>
              <a:rPr dirty="0" spc="-110"/>
              <a:t> </a:t>
            </a:r>
            <a:r>
              <a:rPr dirty="0"/>
              <a:t>Introduction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50"/>
              </a:lnSpc>
            </a:pPr>
            <a:r>
              <a:rPr dirty="0"/>
              <a:t>250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7.7 </a:t>
            </a:r>
            <a:r>
              <a:rPr dirty="0" spc="-5"/>
              <a:t>Electronic</a:t>
            </a:r>
            <a:r>
              <a:rPr dirty="0" spc="-95"/>
              <a:t> </a:t>
            </a:r>
            <a:r>
              <a:rPr dirty="0"/>
              <a:t>Notebook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50"/>
              </a:lnSpc>
            </a:pPr>
            <a:r>
              <a:rPr dirty="0"/>
              <a:t>268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4644" y="825442"/>
            <a:ext cx="6359525" cy="1679575"/>
          </a:xfrm>
          <a:prstGeom prst="rect">
            <a:avLst/>
          </a:prstGeom>
        </p:spPr>
        <p:txBody>
          <a:bodyPr wrap="square" lIns="0" tIns="187960" rIns="0" bIns="0" rtlCol="0" vert="horz">
            <a:spAutoFit/>
          </a:bodyPr>
          <a:lstStyle/>
          <a:p>
            <a:pPr marL="1216025">
              <a:lnSpc>
                <a:spcPct val="100000"/>
              </a:lnSpc>
              <a:spcBef>
                <a:spcPts val="1480"/>
              </a:spcBef>
            </a:pPr>
            <a:r>
              <a:rPr dirty="0" sz="2000" spc="-5" b="1">
                <a:solidFill>
                  <a:srgbClr val="800000"/>
                </a:solidFill>
                <a:latin typeface="Arial"/>
                <a:cs typeface="Arial"/>
              </a:rPr>
              <a:t>7.7.5 Level</a:t>
            </a:r>
            <a:r>
              <a:rPr dirty="0" sz="2000" spc="-40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Menu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lr>
                <a:srgbClr val="333399"/>
              </a:buClr>
              <a:buSzPct val="150000"/>
              <a:buFont typeface="Wingdings"/>
              <a:buChar char=""/>
              <a:tabLst>
                <a:tab pos="232410" algn="l"/>
              </a:tabLst>
            </a:pPr>
            <a:r>
              <a:rPr dirty="0" sz="1800" b="1">
                <a:latin typeface="Arial"/>
                <a:cs typeface="Arial"/>
              </a:rPr>
              <a:t>The </a:t>
            </a:r>
            <a:r>
              <a:rPr dirty="0" sz="1800" spc="-10" b="1">
                <a:latin typeface="Arial"/>
                <a:cs typeface="Arial"/>
              </a:rPr>
              <a:t>level </a:t>
            </a:r>
            <a:r>
              <a:rPr dirty="0" sz="1800" spc="-5" b="1">
                <a:latin typeface="Arial"/>
                <a:cs typeface="Arial"/>
              </a:rPr>
              <a:t>menu consists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a series </a:t>
            </a:r>
            <a:r>
              <a:rPr dirty="0" sz="1800" b="1">
                <a:latin typeface="Arial"/>
                <a:cs typeface="Arial"/>
              </a:rPr>
              <a:t>of sub-menus </a:t>
            </a:r>
            <a:r>
              <a:rPr dirty="0" sz="1800" spc="5" b="1">
                <a:latin typeface="Arial"/>
                <a:cs typeface="Arial"/>
              </a:rPr>
              <a:t>which  </a:t>
            </a:r>
            <a:r>
              <a:rPr dirty="0" sz="1800" spc="-5" b="1">
                <a:latin typeface="Arial"/>
                <a:cs typeface="Arial"/>
              </a:rPr>
              <a:t>contain specific </a:t>
            </a:r>
            <a:r>
              <a:rPr dirty="0" sz="1800" b="1">
                <a:latin typeface="Arial"/>
                <a:cs typeface="Arial"/>
              </a:rPr>
              <a:t>software </a:t>
            </a:r>
            <a:r>
              <a:rPr dirty="0" sz="1800" spc="-5" b="1">
                <a:latin typeface="Arial"/>
                <a:cs typeface="Arial"/>
              </a:rPr>
              <a:t>used </a:t>
            </a:r>
            <a:r>
              <a:rPr dirty="0" sz="1800" b="1">
                <a:latin typeface="Arial"/>
                <a:cs typeface="Arial"/>
              </a:rPr>
              <a:t>to </a:t>
            </a:r>
            <a:r>
              <a:rPr dirty="0" sz="1800" spc="-5" b="1">
                <a:latin typeface="Arial"/>
                <a:cs typeface="Arial"/>
              </a:rPr>
              <a:t>perform a </a:t>
            </a:r>
            <a:r>
              <a:rPr dirty="0" sz="1800" spc="-10" b="1">
                <a:latin typeface="Arial"/>
                <a:cs typeface="Arial"/>
              </a:rPr>
              <a:t>levelling </a:t>
            </a:r>
            <a:r>
              <a:rPr dirty="0" sz="1800" b="1">
                <a:latin typeface="Arial"/>
                <a:cs typeface="Arial"/>
              </a:rPr>
              <a:t>and  </a:t>
            </a:r>
            <a:r>
              <a:rPr dirty="0" sz="1800" spc="-10" b="1">
                <a:latin typeface="Arial"/>
                <a:cs typeface="Arial"/>
              </a:rPr>
              <a:t>level </a:t>
            </a:r>
            <a:r>
              <a:rPr dirty="0" sz="1800" spc="-5" b="1">
                <a:latin typeface="Arial"/>
                <a:cs typeface="Arial"/>
              </a:rPr>
              <a:t>adjustment</a:t>
            </a:r>
            <a:r>
              <a:rPr dirty="0" sz="1800" spc="3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calculations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065" y="1656079"/>
            <a:ext cx="2143125" cy="2494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150000"/>
              <a:buFont typeface="Wingdings"/>
              <a:buChar char=""/>
              <a:tabLst>
                <a:tab pos="232410" algn="l"/>
              </a:tabLst>
            </a:pPr>
            <a:r>
              <a:rPr dirty="0" sz="1800" b="1">
                <a:latin typeface="Arial"/>
                <a:cs typeface="Arial"/>
              </a:rPr>
              <a:t>The </a:t>
            </a:r>
            <a:r>
              <a:rPr dirty="0" sz="1800" spc="-10" b="1">
                <a:latin typeface="Arial"/>
                <a:cs typeface="Arial"/>
              </a:rPr>
              <a:t>level </a:t>
            </a:r>
            <a:r>
              <a:rPr dirty="0" sz="1800" spc="-5" b="1">
                <a:latin typeface="Arial"/>
                <a:cs typeface="Arial"/>
              </a:rPr>
              <a:t>menu  consists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a</a:t>
            </a:r>
            <a:r>
              <a:rPr dirty="0" sz="1800" spc="-7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series 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sub-menus  </a:t>
            </a:r>
            <a:r>
              <a:rPr dirty="0" sz="1800" b="1">
                <a:latin typeface="Arial"/>
                <a:cs typeface="Arial"/>
              </a:rPr>
              <a:t>which contain  </a:t>
            </a:r>
            <a:r>
              <a:rPr dirty="0" sz="1800" spc="-5" b="1">
                <a:latin typeface="Arial"/>
                <a:cs typeface="Arial"/>
              </a:rPr>
              <a:t>specific </a:t>
            </a:r>
            <a:r>
              <a:rPr dirty="0" sz="1800" b="1">
                <a:latin typeface="Arial"/>
                <a:cs typeface="Arial"/>
              </a:rPr>
              <a:t>software  </a:t>
            </a:r>
            <a:r>
              <a:rPr dirty="0" sz="1800" spc="-5" b="1">
                <a:latin typeface="Arial"/>
                <a:cs typeface="Arial"/>
              </a:rPr>
              <a:t>used </a:t>
            </a:r>
            <a:r>
              <a:rPr dirty="0" sz="1800" b="1">
                <a:latin typeface="Arial"/>
                <a:cs typeface="Arial"/>
              </a:rPr>
              <a:t>to </a:t>
            </a:r>
            <a:r>
              <a:rPr dirty="0" sz="1800" spc="-5" b="1">
                <a:latin typeface="Arial"/>
                <a:cs typeface="Arial"/>
              </a:rPr>
              <a:t>perform a  </a:t>
            </a:r>
            <a:r>
              <a:rPr dirty="0" sz="1800" spc="-10" b="1">
                <a:latin typeface="Arial"/>
                <a:cs typeface="Arial"/>
              </a:rPr>
              <a:t>levelling </a:t>
            </a:r>
            <a:r>
              <a:rPr dirty="0" sz="1800" b="1">
                <a:latin typeface="Arial"/>
                <a:cs typeface="Arial"/>
              </a:rPr>
              <a:t>and </a:t>
            </a:r>
            <a:r>
              <a:rPr dirty="0" sz="1800" spc="-15" b="1">
                <a:latin typeface="Arial"/>
                <a:cs typeface="Arial"/>
              </a:rPr>
              <a:t>level  </a:t>
            </a:r>
            <a:r>
              <a:rPr dirty="0" sz="1800" spc="-5" b="1">
                <a:latin typeface="Arial"/>
                <a:cs typeface="Arial"/>
              </a:rPr>
              <a:t>adjustment  calculations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66571" y="528320"/>
            <a:ext cx="601599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7.8 </a:t>
            </a:r>
            <a:r>
              <a:rPr dirty="0" spc="-5"/>
              <a:t>Reflectorless </a:t>
            </a:r>
            <a:r>
              <a:rPr dirty="0" spc="-50"/>
              <a:t>Total</a:t>
            </a:r>
            <a:r>
              <a:rPr dirty="0" spc="-105"/>
              <a:t> </a:t>
            </a:r>
            <a:r>
              <a:rPr dirty="0"/>
              <a:t>Stations</a:t>
            </a:r>
          </a:p>
        </p:txBody>
      </p:sp>
      <p:sp>
        <p:nvSpPr>
          <p:cNvPr id="4" name="object 4"/>
          <p:cNvSpPr/>
          <p:nvPr/>
        </p:nvSpPr>
        <p:spPr>
          <a:xfrm>
            <a:off x="2762250" y="1571625"/>
            <a:ext cx="3619500" cy="3714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86626" y="1071562"/>
            <a:ext cx="1362075" cy="5162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7593" y="6260515"/>
            <a:ext cx="3829685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 sz="1400" spc="-5">
                <a:latin typeface="Arial"/>
                <a:cs typeface="Arial"/>
                <a:hlinkClick r:id="rId4"/>
              </a:rPr>
              <a:t>http://www.youtube.com/watch?v=jGD27_9SFso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50"/>
              </a:lnSpc>
            </a:pPr>
            <a:r>
              <a:rPr dirty="0"/>
              <a:t>269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55496" y="1152905"/>
            <a:ext cx="16421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1775" indent="-219075">
              <a:lnSpc>
                <a:spcPct val="100000"/>
              </a:lnSpc>
              <a:spcBef>
                <a:spcPts val="100"/>
              </a:spcBef>
              <a:buClr>
                <a:srgbClr val="333399"/>
              </a:buClr>
              <a:buSzPct val="150000"/>
              <a:buFont typeface="Wingdings"/>
              <a:buChar char=""/>
              <a:tabLst>
                <a:tab pos="232410" algn="l"/>
              </a:tabLst>
            </a:pPr>
            <a:r>
              <a:rPr dirty="0" sz="1800" spc="-5" b="1">
                <a:latin typeface="Arial"/>
                <a:cs typeface="Arial"/>
              </a:rPr>
              <a:t>Case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History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66571" y="528320"/>
            <a:ext cx="601599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7.8 </a:t>
            </a:r>
            <a:r>
              <a:rPr dirty="0" spc="-5"/>
              <a:t>Reflectorless </a:t>
            </a:r>
            <a:r>
              <a:rPr dirty="0" spc="-50"/>
              <a:t>Total</a:t>
            </a:r>
            <a:r>
              <a:rPr dirty="0" spc="-105"/>
              <a:t> </a:t>
            </a:r>
            <a:r>
              <a:rPr dirty="0"/>
              <a:t>Stations</a:t>
            </a:r>
          </a:p>
        </p:txBody>
      </p:sp>
      <p:sp>
        <p:nvSpPr>
          <p:cNvPr id="4" name="object 4"/>
          <p:cNvSpPr/>
          <p:nvPr/>
        </p:nvSpPr>
        <p:spPr>
          <a:xfrm>
            <a:off x="4932426" y="1412875"/>
            <a:ext cx="2560574" cy="1920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284726" y="3429000"/>
            <a:ext cx="4546600" cy="2501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3850" y="1557337"/>
            <a:ext cx="3767201" cy="50228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00401" y="5516562"/>
            <a:ext cx="1365250" cy="10255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50"/>
              </a:lnSpc>
            </a:pPr>
            <a:r>
              <a:rPr dirty="0"/>
              <a:t>270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6571" y="528320"/>
            <a:ext cx="497776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7.9 Robotic </a:t>
            </a:r>
            <a:r>
              <a:rPr dirty="0" spc="-50"/>
              <a:t>Total</a:t>
            </a:r>
            <a:r>
              <a:rPr dirty="0" spc="-160"/>
              <a:t> </a:t>
            </a:r>
            <a:r>
              <a:rPr dirty="0"/>
              <a:t>Stations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4644" y="932712"/>
            <a:ext cx="6359525" cy="142811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1216025">
              <a:lnSpc>
                <a:spcPct val="100000"/>
              </a:lnSpc>
              <a:spcBef>
                <a:spcPts val="635"/>
              </a:spcBef>
            </a:pPr>
            <a:r>
              <a:rPr dirty="0" sz="2000" spc="-5" b="1">
                <a:solidFill>
                  <a:srgbClr val="800000"/>
                </a:solidFill>
                <a:latin typeface="Arial"/>
                <a:cs typeface="Arial"/>
              </a:rPr>
              <a:t>7.9.1 </a:t>
            </a: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Sokkia</a:t>
            </a:r>
            <a:r>
              <a:rPr dirty="0" sz="2000" spc="-45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SRX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620"/>
              </a:spcBef>
              <a:buClr>
                <a:srgbClr val="333399"/>
              </a:buClr>
              <a:buSzPct val="150000"/>
              <a:buFont typeface="Wingdings"/>
              <a:buChar char=""/>
              <a:tabLst>
                <a:tab pos="232410" algn="l"/>
              </a:tabLst>
            </a:pPr>
            <a:r>
              <a:rPr dirty="0" sz="1800" b="1">
                <a:latin typeface="Arial"/>
                <a:cs typeface="Arial"/>
              </a:rPr>
              <a:t>The </a:t>
            </a:r>
            <a:r>
              <a:rPr dirty="0" sz="1800" spc="-10" b="1">
                <a:latin typeface="Arial"/>
                <a:cs typeface="Arial"/>
              </a:rPr>
              <a:t>level </a:t>
            </a:r>
            <a:r>
              <a:rPr dirty="0" sz="1800" spc="-5" b="1">
                <a:latin typeface="Arial"/>
                <a:cs typeface="Arial"/>
              </a:rPr>
              <a:t>menu consists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a series </a:t>
            </a:r>
            <a:r>
              <a:rPr dirty="0" sz="1800" b="1">
                <a:latin typeface="Arial"/>
                <a:cs typeface="Arial"/>
              </a:rPr>
              <a:t>of sub-menus </a:t>
            </a:r>
            <a:r>
              <a:rPr dirty="0" sz="1800" spc="5" b="1">
                <a:latin typeface="Arial"/>
                <a:cs typeface="Arial"/>
              </a:rPr>
              <a:t>which  </a:t>
            </a:r>
            <a:r>
              <a:rPr dirty="0" sz="1800" spc="-5" b="1">
                <a:latin typeface="Arial"/>
                <a:cs typeface="Arial"/>
              </a:rPr>
              <a:t>contain specific </a:t>
            </a:r>
            <a:r>
              <a:rPr dirty="0" sz="1800" b="1">
                <a:latin typeface="Arial"/>
                <a:cs typeface="Arial"/>
              </a:rPr>
              <a:t>software </a:t>
            </a:r>
            <a:r>
              <a:rPr dirty="0" sz="1800" spc="-5" b="1">
                <a:latin typeface="Arial"/>
                <a:cs typeface="Arial"/>
              </a:rPr>
              <a:t>used </a:t>
            </a:r>
            <a:r>
              <a:rPr dirty="0" sz="1800" b="1">
                <a:latin typeface="Arial"/>
                <a:cs typeface="Arial"/>
              </a:rPr>
              <a:t>to </a:t>
            </a:r>
            <a:r>
              <a:rPr dirty="0" sz="1800" spc="-5" b="1">
                <a:latin typeface="Arial"/>
                <a:cs typeface="Arial"/>
              </a:rPr>
              <a:t>perform a </a:t>
            </a:r>
            <a:r>
              <a:rPr dirty="0" sz="1800" spc="-10" b="1">
                <a:latin typeface="Arial"/>
                <a:cs typeface="Arial"/>
              </a:rPr>
              <a:t>levelling </a:t>
            </a:r>
            <a:r>
              <a:rPr dirty="0" sz="1800" b="1">
                <a:latin typeface="Arial"/>
                <a:cs typeface="Arial"/>
              </a:rPr>
              <a:t>and  </a:t>
            </a:r>
            <a:r>
              <a:rPr dirty="0" sz="1800" spc="-15" b="1">
                <a:latin typeface="Arial"/>
                <a:cs typeface="Arial"/>
              </a:rPr>
              <a:t>level </a:t>
            </a:r>
            <a:r>
              <a:rPr dirty="0" sz="1800" spc="-5" b="1">
                <a:latin typeface="Arial"/>
                <a:cs typeface="Arial"/>
              </a:rPr>
              <a:t>adjustment</a:t>
            </a:r>
            <a:r>
              <a:rPr dirty="0" sz="1800" spc="4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calculations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3501" y="2349500"/>
            <a:ext cx="2476500" cy="3724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285480" y="6290690"/>
            <a:ext cx="32258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 sz="1400" spc="-5">
                <a:latin typeface="Arial"/>
                <a:cs typeface="Arial"/>
              </a:rPr>
              <a:t>271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4065" y="6354088"/>
            <a:ext cx="514477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 sz="1400" spc="-5">
                <a:latin typeface="Arial"/>
                <a:cs typeface="Arial"/>
                <a:hlinkClick r:id="rId3"/>
              </a:rPr>
              <a:t>http://www.youtube.com/watch?v=QrmQdyplP4k&amp;feature=related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6571" y="528320"/>
            <a:ext cx="497776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7.9 Robotic </a:t>
            </a:r>
            <a:r>
              <a:rPr dirty="0" spc="-50"/>
              <a:t>Total</a:t>
            </a:r>
            <a:r>
              <a:rPr dirty="0" spc="-160"/>
              <a:t> </a:t>
            </a:r>
            <a:r>
              <a:rPr dirty="0"/>
              <a:t>Stations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37969" y="1000506"/>
            <a:ext cx="155892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 b="1">
                <a:solidFill>
                  <a:srgbClr val="800000"/>
                </a:solidFill>
                <a:latin typeface="Arial"/>
                <a:cs typeface="Arial"/>
              </a:rPr>
              <a:t>7.9.2</a:t>
            </a:r>
            <a:r>
              <a:rPr dirty="0" sz="2000" spc="-80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000" spc="-25" b="1">
                <a:solidFill>
                  <a:srgbClr val="800000"/>
                </a:solidFill>
                <a:latin typeface="Arial"/>
                <a:cs typeface="Arial"/>
              </a:rPr>
              <a:t>Topcon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59176" y="1557337"/>
            <a:ext cx="3189224" cy="4248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706370" y="6282489"/>
            <a:ext cx="3811270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5"/>
              </a:lnSpc>
            </a:pPr>
            <a:r>
              <a:rPr dirty="0" sz="1400" spc="-5">
                <a:latin typeface="Arial"/>
                <a:cs typeface="Arial"/>
                <a:hlinkClick r:id="rId3"/>
              </a:rPr>
              <a:t>http://www.youtube.com/watch?v=sT70bSf7PE8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85480" y="6290690"/>
            <a:ext cx="322580" cy="22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 sz="1400" spc="-5">
                <a:latin typeface="Arial"/>
                <a:cs typeface="Arial"/>
              </a:rPr>
              <a:t>272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85480" y="6273800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273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66571" y="528320"/>
            <a:ext cx="6563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7.10 </a:t>
            </a:r>
            <a:r>
              <a:rPr dirty="0"/>
              <a:t>Digital Photographic</a:t>
            </a:r>
            <a:r>
              <a:rPr dirty="0" spc="-135"/>
              <a:t> </a:t>
            </a:r>
            <a:r>
              <a:rPr dirty="0" spc="-5"/>
              <a:t>Imaging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37969" y="1000506"/>
            <a:ext cx="169862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7.10.1</a:t>
            </a:r>
            <a:r>
              <a:rPr dirty="0" sz="2000" spc="-105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000" spc="-25" b="1">
                <a:solidFill>
                  <a:srgbClr val="800000"/>
                </a:solidFill>
                <a:latin typeface="Arial"/>
                <a:cs typeface="Arial"/>
              </a:rPr>
              <a:t>Topcon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71269" y="6265570"/>
            <a:ext cx="521462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Arial"/>
                <a:cs typeface="Arial"/>
                <a:hlinkClick r:id="rId2"/>
              </a:rPr>
              <a:t>http://www.youtube.com/watch?v=72JmJKJaUhU&amp;feature=related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71550" y="1484375"/>
            <a:ext cx="1954276" cy="26335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24300" y="1700148"/>
            <a:ext cx="3192526" cy="1920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74065" y="4177665"/>
            <a:ext cx="7220584" cy="19265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20">
                <a:latin typeface="Arial"/>
                <a:cs typeface="Arial"/>
              </a:rPr>
              <a:t>Topcon's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GPT-7000i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is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</a:t>
            </a:r>
            <a:r>
              <a:rPr dirty="0" sz="1400" spc="-5">
                <a:latin typeface="Arial"/>
                <a:cs typeface="Arial"/>
              </a:rPr>
              <a:t> World's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First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imaging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total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station.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It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contains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integrated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camera  that </a:t>
            </a:r>
            <a:r>
              <a:rPr dirty="0" sz="1400" spc="-5">
                <a:latin typeface="Arial"/>
                <a:cs typeface="Arial"/>
              </a:rPr>
              <a:t>allows you </a:t>
            </a:r>
            <a:r>
              <a:rPr dirty="0" sz="1400">
                <a:latin typeface="Arial"/>
                <a:cs typeface="Arial"/>
              </a:rPr>
              <a:t>to </a:t>
            </a:r>
            <a:r>
              <a:rPr dirty="0" sz="1400" spc="-5">
                <a:latin typeface="Arial"/>
                <a:cs typeface="Arial"/>
              </a:rPr>
              <a:t>visually map </a:t>
            </a:r>
            <a:r>
              <a:rPr dirty="0" sz="1400">
                <a:latin typeface="Arial"/>
                <a:cs typeface="Arial"/>
              </a:rPr>
              <a:t>measurements to job site photographs. </a:t>
            </a:r>
            <a:r>
              <a:rPr dirty="0" sz="1400" spc="5">
                <a:latin typeface="Arial"/>
                <a:cs typeface="Arial"/>
              </a:rPr>
              <a:t>With </a:t>
            </a:r>
            <a:r>
              <a:rPr dirty="0" sz="1400">
                <a:latin typeface="Arial"/>
                <a:cs typeface="Arial"/>
              </a:rPr>
              <a:t>additional  </a:t>
            </a:r>
            <a:r>
              <a:rPr dirty="0" sz="1400" spc="-5">
                <a:latin typeface="Arial"/>
                <a:cs typeface="Arial"/>
              </a:rPr>
              <a:t>software you </a:t>
            </a:r>
            <a:r>
              <a:rPr dirty="0" sz="1400">
                <a:latin typeface="Arial"/>
                <a:cs typeface="Arial"/>
              </a:rPr>
              <a:t>can create 3D point clouds and stereoscopic</a:t>
            </a:r>
            <a:r>
              <a:rPr dirty="0" sz="1400" spc="-2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images.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374269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Arial"/>
                <a:cs typeface="Arial"/>
              </a:rPr>
              <a:t>Pinpoint reflectorless measuring up </a:t>
            </a:r>
            <a:r>
              <a:rPr dirty="0" sz="1400">
                <a:latin typeface="Arial"/>
                <a:cs typeface="Arial"/>
              </a:rPr>
              <a:t>to </a:t>
            </a:r>
            <a:r>
              <a:rPr dirty="0" sz="1400" spc="-5">
                <a:latin typeface="Arial"/>
                <a:cs typeface="Arial"/>
              </a:rPr>
              <a:t>250m  </a:t>
            </a:r>
            <a:r>
              <a:rPr dirty="0" sz="1400">
                <a:latin typeface="Arial"/>
                <a:cs typeface="Arial"/>
              </a:rPr>
              <a:t>Single prism measuring up to</a:t>
            </a:r>
            <a:r>
              <a:rPr dirty="0" sz="1400" spc="-1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3000m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 marL="1275715">
              <a:lnSpc>
                <a:spcPct val="100000"/>
              </a:lnSpc>
              <a:spcBef>
                <a:spcPts val="1235"/>
              </a:spcBef>
            </a:pPr>
            <a:r>
              <a:rPr dirty="0" sz="1600" spc="-20" b="1">
                <a:latin typeface="Arial"/>
                <a:cs typeface="Arial"/>
              </a:rPr>
              <a:t>GPT-7000i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85480" y="6273800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274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7817" y="528320"/>
            <a:ext cx="390525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0"/>
              <a:t>7.11 </a:t>
            </a:r>
            <a:r>
              <a:rPr dirty="0"/>
              <a:t>Spatial</a:t>
            </a:r>
            <a:r>
              <a:rPr dirty="0" spc="-45"/>
              <a:t> </a:t>
            </a:r>
            <a:r>
              <a:rPr dirty="0" spc="-5"/>
              <a:t>Imaging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42897" y="6337198"/>
            <a:ext cx="5172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  <a:hlinkClick r:id="rId2"/>
              </a:rPr>
              <a:t>http://www.youtube.com/watch?v=uFWFjF9sR44&amp;feature=related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42642" y="1631378"/>
            <a:ext cx="3958208" cy="42153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626870" y="1151382"/>
            <a:ext cx="1688464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 b="1">
                <a:solidFill>
                  <a:srgbClr val="800000"/>
                </a:solidFill>
                <a:latin typeface="Arial"/>
                <a:cs typeface="Arial"/>
              </a:rPr>
              <a:t>7.11.1</a:t>
            </a:r>
            <a:r>
              <a:rPr dirty="0" sz="2000" spc="-90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000" spc="-20" b="1">
                <a:solidFill>
                  <a:srgbClr val="800000"/>
                </a:solidFill>
                <a:latin typeface="Arial"/>
                <a:cs typeface="Arial"/>
              </a:rPr>
              <a:t>Trimble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38297" y="5906820"/>
            <a:ext cx="22707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 b="1">
                <a:latin typeface="Arial"/>
                <a:cs typeface="Arial"/>
              </a:rPr>
              <a:t>Trimble </a:t>
            </a:r>
            <a:r>
              <a:rPr dirty="0" sz="1600" spc="-10" b="1">
                <a:latin typeface="Arial"/>
                <a:cs typeface="Arial"/>
              </a:rPr>
              <a:t>GX </a:t>
            </a:r>
            <a:r>
              <a:rPr dirty="0" sz="1600" spc="-5" b="1">
                <a:latin typeface="Arial"/>
                <a:cs typeface="Arial"/>
              </a:rPr>
              <a:t>3D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Scanner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85480" y="6273800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275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7817" y="528320"/>
            <a:ext cx="531431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7.12 </a:t>
            </a:r>
            <a:r>
              <a:rPr dirty="0"/>
              <a:t>GPS </a:t>
            </a:r>
            <a:r>
              <a:rPr dirty="0" spc="-60"/>
              <a:t>TOTAL</a:t>
            </a:r>
            <a:r>
              <a:rPr dirty="0" spc="-175"/>
              <a:t> </a:t>
            </a:r>
            <a:r>
              <a:rPr dirty="0" spc="-60"/>
              <a:t>STATIONS</a:t>
            </a:r>
          </a:p>
        </p:txBody>
      </p:sp>
      <p:sp>
        <p:nvSpPr>
          <p:cNvPr id="4" name="object 4"/>
          <p:cNvSpPr/>
          <p:nvPr/>
        </p:nvSpPr>
        <p:spPr>
          <a:xfrm>
            <a:off x="3000375" y="2071623"/>
            <a:ext cx="1714500" cy="1714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293747" y="1241501"/>
            <a:ext cx="4088129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Leica</a:t>
            </a:r>
            <a:r>
              <a:rPr dirty="0" sz="1800" spc="-2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SmartStation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45">
                <a:latin typeface="Arial"/>
                <a:cs typeface="Arial"/>
              </a:rPr>
              <a:t>Total </a:t>
            </a:r>
            <a:r>
              <a:rPr dirty="0" sz="1800" spc="-5">
                <a:latin typeface="Arial"/>
                <a:cs typeface="Arial"/>
              </a:rPr>
              <a:t>Station </a:t>
            </a:r>
            <a:r>
              <a:rPr dirty="0" sz="1800" spc="-15">
                <a:latin typeface="Arial"/>
                <a:cs typeface="Arial"/>
              </a:rPr>
              <a:t>with </a:t>
            </a:r>
            <a:r>
              <a:rPr dirty="0" sz="1800" spc="-5">
                <a:latin typeface="Arial"/>
                <a:cs typeface="Arial"/>
              </a:rPr>
              <a:t>integrated</a:t>
            </a:r>
            <a:r>
              <a:rPr dirty="0" sz="1800" spc="6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GNSS/GPS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50745" y="3885438"/>
            <a:ext cx="4343400" cy="2220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Arial"/>
                <a:cs typeface="Arial"/>
              </a:rPr>
              <a:t>World’s </a:t>
            </a:r>
            <a:r>
              <a:rPr dirty="0" sz="1800" spc="-5">
                <a:latin typeface="Arial"/>
                <a:cs typeface="Arial"/>
              </a:rPr>
              <a:t>first, </a:t>
            </a:r>
            <a:r>
              <a:rPr dirty="0" sz="1800">
                <a:latin typeface="Arial"/>
                <a:cs typeface="Arial"/>
              </a:rPr>
              <a:t>TPS </a:t>
            </a:r>
            <a:r>
              <a:rPr dirty="0" sz="1800" spc="-5">
                <a:latin typeface="Arial"/>
                <a:cs typeface="Arial"/>
              </a:rPr>
              <a:t>and </a:t>
            </a:r>
            <a:r>
              <a:rPr dirty="0" sz="1800">
                <a:latin typeface="Arial"/>
                <a:cs typeface="Arial"/>
              </a:rPr>
              <a:t>GPS </a:t>
            </a:r>
            <a:r>
              <a:rPr dirty="0" sz="1800" spc="-5">
                <a:latin typeface="Arial"/>
                <a:cs typeface="Arial"/>
              </a:rPr>
              <a:t>perfectly  combined. High performance total station  </a:t>
            </a:r>
            <a:r>
              <a:rPr dirty="0" sz="1800" spc="-15">
                <a:latin typeface="Arial"/>
                <a:cs typeface="Arial"/>
              </a:rPr>
              <a:t>with </a:t>
            </a:r>
            <a:r>
              <a:rPr dirty="0" sz="1800" spc="-10">
                <a:latin typeface="Arial"/>
                <a:cs typeface="Arial"/>
              </a:rPr>
              <a:t>powerful </a:t>
            </a:r>
            <a:r>
              <a:rPr dirty="0" sz="1800">
                <a:latin typeface="Arial"/>
                <a:cs typeface="Arial"/>
              </a:rPr>
              <a:t>GNSS/GPS </a:t>
            </a:r>
            <a:r>
              <a:rPr dirty="0" sz="1800" spc="-15">
                <a:latin typeface="Arial"/>
                <a:cs typeface="Arial"/>
              </a:rPr>
              <a:t>receiver. </a:t>
            </a:r>
            <a:r>
              <a:rPr dirty="0" sz="1800" spc="-5">
                <a:latin typeface="Arial"/>
                <a:cs typeface="Arial"/>
              </a:rPr>
              <a:t>No  need </a:t>
            </a:r>
            <a:r>
              <a:rPr dirty="0" sz="1800">
                <a:latin typeface="Arial"/>
                <a:cs typeface="Arial"/>
              </a:rPr>
              <a:t>for </a:t>
            </a:r>
            <a:r>
              <a:rPr dirty="0" sz="1800" spc="-5">
                <a:latin typeface="Arial"/>
                <a:cs typeface="Arial"/>
              </a:rPr>
              <a:t>control points, long traverses or  resections. </a:t>
            </a:r>
            <a:r>
              <a:rPr dirty="0" sz="1800">
                <a:latin typeface="Arial"/>
                <a:cs typeface="Arial"/>
              </a:rPr>
              <a:t>Just set </a:t>
            </a:r>
            <a:r>
              <a:rPr dirty="0" sz="1800" spc="-5">
                <a:latin typeface="Arial"/>
                <a:cs typeface="Arial"/>
              </a:rPr>
              <a:t>up SmartStation and  let </a:t>
            </a:r>
            <a:r>
              <a:rPr dirty="0" sz="1800">
                <a:latin typeface="Arial"/>
                <a:cs typeface="Arial"/>
              </a:rPr>
              <a:t>GNSS/GPS </a:t>
            </a:r>
            <a:r>
              <a:rPr dirty="0" sz="1800" spc="-5">
                <a:latin typeface="Arial"/>
                <a:cs typeface="Arial"/>
              </a:rPr>
              <a:t>determine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position.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60">
                <a:latin typeface="Arial"/>
                <a:cs typeface="Arial"/>
              </a:rPr>
              <a:t>You  </a:t>
            </a:r>
            <a:r>
              <a:rPr dirty="0" sz="1800" spc="-5">
                <a:latin typeface="Arial"/>
                <a:cs typeface="Arial"/>
              </a:rPr>
              <a:t>survey </a:t>
            </a:r>
            <a:r>
              <a:rPr dirty="0" sz="1800" spc="-20">
                <a:latin typeface="Arial"/>
                <a:cs typeface="Arial"/>
              </a:rPr>
              <a:t>easier, </a:t>
            </a:r>
            <a:r>
              <a:rPr dirty="0" sz="1800" spc="-5">
                <a:latin typeface="Arial"/>
                <a:cs typeface="Arial"/>
              </a:rPr>
              <a:t>quicker and </a:t>
            </a:r>
            <a:r>
              <a:rPr dirty="0" sz="1800" spc="-15">
                <a:latin typeface="Arial"/>
                <a:cs typeface="Arial"/>
              </a:rPr>
              <a:t>with </a:t>
            </a:r>
            <a:r>
              <a:rPr dirty="0" sz="1800" spc="-10">
                <a:latin typeface="Arial"/>
                <a:cs typeface="Arial"/>
              </a:rPr>
              <a:t>fewer </a:t>
            </a:r>
            <a:r>
              <a:rPr dirty="0" sz="1800">
                <a:latin typeface="Arial"/>
                <a:cs typeface="Arial"/>
              </a:rPr>
              <a:t>set  </a:t>
            </a:r>
            <a:r>
              <a:rPr dirty="0" sz="1800" spc="-5">
                <a:latin typeface="Arial"/>
                <a:cs typeface="Arial"/>
              </a:rPr>
              <a:t>ups.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85480" y="6273800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276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7817" y="528320"/>
            <a:ext cx="4088129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7.13 </a:t>
            </a:r>
            <a:r>
              <a:rPr dirty="0"/>
              <a:t>RTK</a:t>
            </a:r>
            <a:r>
              <a:rPr dirty="0" spc="-95"/>
              <a:t> </a:t>
            </a:r>
            <a:r>
              <a:rPr dirty="0"/>
              <a:t>Positioning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75782" y="647827"/>
            <a:ext cx="22542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Real </a:t>
            </a:r>
            <a:r>
              <a:rPr dirty="0" sz="1800" spc="-10" b="1">
                <a:latin typeface="Arial"/>
                <a:cs typeface="Arial"/>
              </a:rPr>
              <a:t>Time</a:t>
            </a:r>
            <a:r>
              <a:rPr dirty="0" sz="1800" spc="-5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Kinematic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4065" y="995425"/>
            <a:ext cx="8067040" cy="5113655"/>
          </a:xfrm>
          <a:prstGeom prst="rect">
            <a:avLst/>
          </a:prstGeom>
        </p:spPr>
        <p:txBody>
          <a:bodyPr wrap="square" lIns="0" tIns="170180" rIns="0" bIns="0" rtlCol="0" vert="horz">
            <a:spAutoFit/>
          </a:bodyPr>
          <a:lstStyle/>
          <a:p>
            <a:pPr marL="949325">
              <a:lnSpc>
                <a:spcPct val="100000"/>
              </a:lnSpc>
              <a:spcBef>
                <a:spcPts val="1340"/>
              </a:spcBef>
            </a:pPr>
            <a:r>
              <a:rPr dirty="0" sz="1800" spc="-5">
                <a:latin typeface="Arial"/>
                <a:cs typeface="Arial"/>
              </a:rPr>
              <a:t>Based on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use </a:t>
            </a:r>
            <a:r>
              <a:rPr dirty="0" sz="1800">
                <a:latin typeface="Arial"/>
                <a:cs typeface="Arial"/>
              </a:rPr>
              <a:t>of </a:t>
            </a:r>
            <a:r>
              <a:rPr dirty="0" sz="1800" spc="-5">
                <a:latin typeface="Arial"/>
                <a:cs typeface="Arial"/>
              </a:rPr>
              <a:t>carrier phase </a:t>
            </a:r>
            <a:r>
              <a:rPr dirty="0" sz="1800">
                <a:latin typeface="Arial"/>
                <a:cs typeface="Arial"/>
              </a:rPr>
              <a:t>(GPS, </a:t>
            </a:r>
            <a:r>
              <a:rPr dirty="0" sz="1800" spc="-5">
                <a:latin typeface="Arial"/>
                <a:cs typeface="Arial"/>
              </a:rPr>
              <a:t>Glonass, Galileo,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etc.)</a:t>
            </a:r>
            <a:endParaRPr sz="1800">
              <a:latin typeface="Arial"/>
              <a:cs typeface="Arial"/>
            </a:endParaRPr>
          </a:p>
          <a:p>
            <a:pPr marL="12700" marR="240029">
              <a:lnSpc>
                <a:spcPct val="100000"/>
              </a:lnSpc>
              <a:spcBef>
                <a:spcPts val="1240"/>
              </a:spcBef>
            </a:pPr>
            <a:r>
              <a:rPr dirty="0" sz="1800" spc="-5">
                <a:latin typeface="Arial"/>
                <a:cs typeface="Arial"/>
              </a:rPr>
              <a:t>Normal </a:t>
            </a:r>
            <a:r>
              <a:rPr dirty="0" sz="1800">
                <a:latin typeface="Arial"/>
                <a:cs typeface="Arial"/>
              </a:rPr>
              <a:t>– </a:t>
            </a:r>
            <a:r>
              <a:rPr dirty="0" sz="1800" spc="-5">
                <a:latin typeface="Arial"/>
                <a:cs typeface="Arial"/>
              </a:rPr>
              <a:t>compare pseudorandom signal </a:t>
            </a:r>
            <a:r>
              <a:rPr dirty="0" sz="1800">
                <a:latin typeface="Arial"/>
                <a:cs typeface="Arial"/>
              </a:rPr>
              <a:t>from </a:t>
            </a:r>
            <a:r>
              <a:rPr dirty="0" sz="1800" spc="-5">
                <a:latin typeface="Arial"/>
                <a:cs typeface="Arial"/>
              </a:rPr>
              <a:t>satellite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internally generated  copy </a:t>
            </a:r>
            <a:r>
              <a:rPr dirty="0" sz="1800">
                <a:latin typeface="Arial"/>
                <a:cs typeface="Arial"/>
              </a:rPr>
              <a:t>of </a:t>
            </a:r>
            <a:r>
              <a:rPr dirty="0" sz="1800" spc="-5">
                <a:latin typeface="Arial"/>
                <a:cs typeface="Arial"/>
              </a:rPr>
              <a:t>the same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signal.</a:t>
            </a:r>
            <a:endParaRPr sz="1800">
              <a:latin typeface="Arial"/>
              <a:cs typeface="Arial"/>
            </a:endParaRPr>
          </a:p>
          <a:p>
            <a:pPr marL="12700" marR="9144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Since they do not line up </a:t>
            </a:r>
            <a:r>
              <a:rPr dirty="0" sz="1800" spc="-25">
                <a:latin typeface="Arial"/>
                <a:cs typeface="Arial"/>
              </a:rPr>
              <a:t>properly, </a:t>
            </a:r>
            <a:r>
              <a:rPr dirty="0" sz="1800" spc="-5">
                <a:latin typeface="Arial"/>
                <a:cs typeface="Arial"/>
              </a:rPr>
              <a:t>by </a:t>
            </a:r>
            <a:r>
              <a:rPr dirty="0" sz="1800" spc="-10">
                <a:latin typeface="Arial"/>
                <a:cs typeface="Arial"/>
              </a:rPr>
              <a:t>delaying </a:t>
            </a:r>
            <a:r>
              <a:rPr dirty="0" sz="1800" spc="-5">
                <a:latin typeface="Arial"/>
                <a:cs typeface="Arial"/>
              </a:rPr>
              <a:t>local signal more and more they  eventually line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up.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Delay is </a:t>
            </a:r>
            <a:r>
              <a:rPr dirty="0" sz="1800">
                <a:latin typeface="Arial"/>
                <a:cs typeface="Arial"/>
              </a:rPr>
              <a:t>time </a:t>
            </a:r>
            <a:r>
              <a:rPr dirty="0" sz="1800" spc="-10">
                <a:latin typeface="Arial"/>
                <a:cs typeface="Arial"/>
              </a:rPr>
              <a:t>need </a:t>
            </a:r>
            <a:r>
              <a:rPr dirty="0" sz="1800">
                <a:latin typeface="Arial"/>
                <a:cs typeface="Arial"/>
              </a:rPr>
              <a:t>for the </a:t>
            </a:r>
            <a:r>
              <a:rPr dirty="0" sz="1800" spc="-5">
                <a:latin typeface="Arial"/>
                <a:cs typeface="Arial"/>
              </a:rPr>
              <a:t>satellite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reach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15">
                <a:latin typeface="Arial"/>
                <a:cs typeface="Arial"/>
              </a:rPr>
              <a:t>receiver.</a:t>
            </a:r>
            <a:endParaRPr sz="1800">
              <a:latin typeface="Arial"/>
              <a:cs typeface="Arial"/>
            </a:endParaRPr>
          </a:p>
          <a:p>
            <a:pPr marL="12700" marR="937894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Accuracy is </a:t>
            </a:r>
            <a:r>
              <a:rPr dirty="0" sz="1800" spc="-10">
                <a:latin typeface="Arial"/>
                <a:cs typeface="Arial"/>
              </a:rPr>
              <a:t>approx. </a:t>
            </a:r>
            <a:r>
              <a:rPr dirty="0" sz="1800" spc="-5">
                <a:latin typeface="Arial"/>
                <a:cs typeface="Arial"/>
              </a:rPr>
              <a:t>1% </a:t>
            </a:r>
            <a:r>
              <a:rPr dirty="0" sz="1800">
                <a:latin typeface="Arial"/>
                <a:cs typeface="Arial"/>
              </a:rPr>
              <a:t>of </a:t>
            </a:r>
            <a:r>
              <a:rPr dirty="0" sz="1800" spc="-5">
                <a:latin typeface="Arial"/>
                <a:cs typeface="Arial"/>
              </a:rPr>
              <a:t>band </a:t>
            </a:r>
            <a:r>
              <a:rPr dirty="0" sz="1800" spc="-15">
                <a:latin typeface="Arial"/>
                <a:cs typeface="Arial"/>
              </a:rPr>
              <a:t>with </a:t>
            </a:r>
            <a:r>
              <a:rPr dirty="0" sz="1800">
                <a:latin typeface="Arial"/>
                <a:cs typeface="Arial"/>
              </a:rPr>
              <a:t>(i.e. C/A </a:t>
            </a:r>
            <a:r>
              <a:rPr dirty="0" sz="1800" spc="-5">
                <a:latin typeface="Arial"/>
                <a:cs typeface="Arial"/>
              </a:rPr>
              <a:t>code send bit every 0.96  microsecond</a:t>
            </a:r>
            <a:r>
              <a:rPr dirty="0" sz="1800">
                <a:latin typeface="Arial"/>
                <a:cs typeface="Arial"/>
              </a:rPr>
              <a:t> (3m).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Other </a:t>
            </a:r>
            <a:r>
              <a:rPr dirty="0" sz="1800">
                <a:latin typeface="Arial"/>
                <a:cs typeface="Arial"/>
              </a:rPr>
              <a:t>C/A </a:t>
            </a:r>
            <a:r>
              <a:rPr dirty="0" sz="1800" spc="-5">
                <a:latin typeface="Arial"/>
                <a:cs typeface="Arial"/>
              </a:rPr>
              <a:t>signal errors can add up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10">
                <a:latin typeface="Arial"/>
                <a:cs typeface="Arial"/>
              </a:rPr>
              <a:t>approx. </a:t>
            </a:r>
            <a:r>
              <a:rPr dirty="0" sz="1800" spc="-5">
                <a:latin typeface="Arial"/>
                <a:cs typeface="Arial"/>
              </a:rPr>
              <a:t>15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m.</a:t>
            </a:r>
            <a:endParaRPr sz="1800">
              <a:latin typeface="Arial"/>
              <a:cs typeface="Arial"/>
            </a:endParaRPr>
          </a:p>
          <a:p>
            <a:pPr marL="85725" marR="475615">
              <a:lnSpc>
                <a:spcPct val="100000"/>
              </a:lnSpc>
              <a:spcBef>
                <a:spcPts val="860"/>
              </a:spcBef>
            </a:pPr>
            <a:r>
              <a:rPr dirty="0" sz="1800" spc="-10">
                <a:latin typeface="Arial"/>
                <a:cs typeface="Arial"/>
              </a:rPr>
              <a:t>RTK </a:t>
            </a:r>
            <a:r>
              <a:rPr dirty="0" sz="1800" spc="-5">
                <a:latin typeface="Arial"/>
                <a:cs typeface="Arial"/>
              </a:rPr>
              <a:t>same concept, but uses much smaller wavelength carrier signals, not  messages </a:t>
            </a:r>
            <a:r>
              <a:rPr dirty="0" sz="1800" spc="-10">
                <a:latin typeface="Arial"/>
                <a:cs typeface="Arial"/>
              </a:rPr>
              <a:t>within.</a:t>
            </a:r>
            <a:endParaRPr sz="1800">
              <a:latin typeface="Arial"/>
              <a:cs typeface="Arial"/>
            </a:endParaRPr>
          </a:p>
          <a:p>
            <a:pPr marL="85725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L1 Carrier 1.023 </a:t>
            </a:r>
            <a:r>
              <a:rPr dirty="0" sz="1800">
                <a:latin typeface="Arial"/>
                <a:cs typeface="Arial"/>
              </a:rPr>
              <a:t>MHz – </a:t>
            </a:r>
            <a:r>
              <a:rPr dirty="0" sz="1800" spc="-5">
                <a:latin typeface="Arial"/>
                <a:cs typeface="Arial"/>
              </a:rPr>
              <a:t>l </a:t>
            </a:r>
            <a:r>
              <a:rPr dirty="0" sz="1800">
                <a:latin typeface="Arial"/>
                <a:cs typeface="Arial"/>
              </a:rPr>
              <a:t>= </a:t>
            </a:r>
            <a:r>
              <a:rPr dirty="0" sz="1800" spc="-5">
                <a:latin typeface="Arial"/>
                <a:cs typeface="Arial"/>
              </a:rPr>
              <a:t>0.19m, thus </a:t>
            </a:r>
            <a:r>
              <a:rPr dirty="0" sz="1800">
                <a:latin typeface="Arial"/>
                <a:cs typeface="Arial"/>
              </a:rPr>
              <a:t>+ = 1.9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mm.</a:t>
            </a:r>
            <a:endParaRPr sz="1800">
              <a:latin typeface="Arial"/>
              <a:cs typeface="Arial"/>
            </a:endParaRPr>
          </a:p>
          <a:p>
            <a:pPr marL="85725" marR="178435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Resolution </a:t>
            </a:r>
            <a:r>
              <a:rPr dirty="0" sz="1800">
                <a:latin typeface="Arial"/>
                <a:cs typeface="Arial"/>
              </a:rPr>
              <a:t>of </a:t>
            </a:r>
            <a:r>
              <a:rPr dirty="0" sz="1800" spc="-5">
                <a:latin typeface="Arial"/>
                <a:cs typeface="Arial"/>
              </a:rPr>
              <a:t>integer ambiguity requires sophisticated statistical </a:t>
            </a:r>
            <a:r>
              <a:rPr dirty="0" sz="1800" spc="-10">
                <a:latin typeface="Arial"/>
                <a:cs typeface="Arial"/>
              </a:rPr>
              <a:t>software </a:t>
            </a:r>
            <a:r>
              <a:rPr dirty="0" sz="1800" spc="-5">
                <a:latin typeface="Arial"/>
                <a:cs typeface="Arial"/>
              </a:rPr>
              <a:t>and  access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multiple satellites.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85725" marR="5080">
              <a:lnSpc>
                <a:spcPct val="100000"/>
              </a:lnSpc>
            </a:pPr>
            <a:r>
              <a:rPr dirty="0" sz="1800" spc="-10">
                <a:latin typeface="Arial"/>
                <a:cs typeface="Arial"/>
              </a:rPr>
              <a:t>RTK </a:t>
            </a:r>
            <a:r>
              <a:rPr dirty="0" sz="1800" spc="-5">
                <a:latin typeface="Arial"/>
                <a:cs typeface="Arial"/>
              </a:rPr>
              <a:t>single base station receiver </a:t>
            </a:r>
            <a:r>
              <a:rPr dirty="0" sz="1800">
                <a:latin typeface="Arial"/>
                <a:cs typeface="Arial"/>
              </a:rPr>
              <a:t>– </a:t>
            </a:r>
            <a:r>
              <a:rPr dirty="0" sz="1800" spc="-5">
                <a:latin typeface="Arial"/>
                <a:cs typeface="Arial"/>
              </a:rPr>
              <a:t>re-broadcast signals </a:t>
            </a:r>
            <a:r>
              <a:rPr dirty="0" sz="1800">
                <a:latin typeface="Arial"/>
                <a:cs typeface="Arial"/>
              </a:rPr>
              <a:t>it </a:t>
            </a:r>
            <a:r>
              <a:rPr dirty="0" sz="1800" spc="-5">
                <a:latin typeface="Arial"/>
                <a:cs typeface="Arial"/>
              </a:rPr>
              <a:t>receives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a number  </a:t>
            </a:r>
            <a:r>
              <a:rPr dirty="0" sz="1800">
                <a:latin typeface="Arial"/>
                <a:cs typeface="Arial"/>
              </a:rPr>
              <a:t>of </a:t>
            </a:r>
            <a:r>
              <a:rPr dirty="0" sz="1800" spc="-5">
                <a:latin typeface="Arial"/>
                <a:cs typeface="Arial"/>
              </a:rPr>
              <a:t>mobile receivers (UHF </a:t>
            </a:r>
            <a:r>
              <a:rPr dirty="0" sz="1800">
                <a:latin typeface="Arial"/>
                <a:cs typeface="Arial"/>
              </a:rPr>
              <a:t>most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popular).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217" y="6083604"/>
            <a:ext cx="7007859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Arial"/>
                <a:cs typeface="Arial"/>
              </a:rPr>
              <a:t>Typical </a:t>
            </a:r>
            <a:r>
              <a:rPr dirty="0" sz="1800" spc="-5">
                <a:latin typeface="Arial"/>
                <a:cs typeface="Arial"/>
              </a:rPr>
              <a:t>accuracy of </a:t>
            </a:r>
            <a:r>
              <a:rPr dirty="0" sz="1800" spc="-10">
                <a:latin typeface="Arial"/>
                <a:cs typeface="Arial"/>
              </a:rPr>
              <a:t>dual </a:t>
            </a:r>
            <a:r>
              <a:rPr dirty="0" sz="1800" spc="-5">
                <a:latin typeface="Arial"/>
                <a:cs typeface="Arial"/>
              </a:rPr>
              <a:t>frequency systems: </a:t>
            </a:r>
            <a:r>
              <a:rPr dirty="0" sz="1800">
                <a:latin typeface="Arial"/>
                <a:cs typeface="Arial"/>
              </a:rPr>
              <a:t>1 cm </a:t>
            </a:r>
            <a:r>
              <a:rPr dirty="0" sz="1800" spc="-10">
                <a:latin typeface="Arial"/>
                <a:cs typeface="Arial"/>
              </a:rPr>
              <a:t>2ppm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horizontally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19878" y="6358229"/>
            <a:ext cx="21685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3095" algn="l"/>
              </a:tabLst>
            </a:pPr>
            <a:r>
              <a:rPr dirty="0" sz="1800" spc="-5">
                <a:latin typeface="Arial"/>
                <a:cs typeface="Arial"/>
              </a:rPr>
              <a:t>2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cm	</a:t>
            </a:r>
            <a:r>
              <a:rPr dirty="0" sz="1800" spc="-10">
                <a:latin typeface="Arial"/>
                <a:cs typeface="Arial"/>
              </a:rPr>
              <a:t>2ppm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vertically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1024" y="3779266"/>
            <a:ext cx="29933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00099"/>
                </a:solidFill>
                <a:latin typeface="Arial"/>
                <a:cs typeface="Arial"/>
              </a:rPr>
              <a:t>1) </a:t>
            </a:r>
            <a:r>
              <a:rPr dirty="0" sz="1800" spc="-30" b="1">
                <a:solidFill>
                  <a:srgbClr val="000099"/>
                </a:solidFill>
                <a:latin typeface="Arial"/>
                <a:cs typeface="Arial"/>
              </a:rPr>
              <a:t>Total </a:t>
            </a:r>
            <a:r>
              <a:rPr dirty="0" sz="1800" spc="-5" b="1">
                <a:solidFill>
                  <a:srgbClr val="000099"/>
                </a:solidFill>
                <a:latin typeface="Arial"/>
                <a:cs typeface="Arial"/>
              </a:rPr>
              <a:t>Station </a:t>
            </a:r>
            <a:r>
              <a:rPr dirty="0" sz="1800" b="1">
                <a:solidFill>
                  <a:srgbClr val="000099"/>
                </a:solidFill>
                <a:latin typeface="Arial"/>
                <a:cs typeface="Arial"/>
              </a:rPr>
              <a:t>(and</a:t>
            </a:r>
            <a:r>
              <a:rPr dirty="0" sz="1800" spc="-10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99"/>
                </a:solidFill>
                <a:latin typeface="Arial"/>
                <a:cs typeface="Arial"/>
              </a:rPr>
              <a:t>tripod)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87450" y="1052449"/>
            <a:ext cx="1622425" cy="271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8408" y="4156916"/>
            <a:ext cx="3104862" cy="23227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724525" y="1052449"/>
            <a:ext cx="1430274" cy="2698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083736" y="4156916"/>
            <a:ext cx="2972076" cy="23227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63336" y="3779266"/>
            <a:ext cx="25146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00099"/>
                </a:solidFill>
                <a:latin typeface="Arial"/>
                <a:cs typeface="Arial"/>
              </a:rPr>
              <a:t>2) Electronic</a:t>
            </a:r>
            <a:r>
              <a:rPr dirty="0" sz="1800" spc="-50" b="1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99"/>
                </a:solidFill>
                <a:latin typeface="Arial"/>
                <a:cs typeface="Arial"/>
              </a:rPr>
              <a:t>Notebook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50"/>
              </a:lnSpc>
            </a:pPr>
            <a:r>
              <a:rPr dirty="0"/>
              <a:t>251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266571" y="243027"/>
            <a:ext cx="6856730" cy="848994"/>
          </a:xfrm>
          <a:prstGeom prst="rect"/>
        </p:spPr>
        <p:txBody>
          <a:bodyPr wrap="square" lIns="0" tIns="100965" rIns="0" bIns="0" rtlCol="0" vert="horz">
            <a:spAutoFit/>
          </a:bodyPr>
          <a:lstStyle/>
          <a:p>
            <a:pPr marL="12700" marR="5080">
              <a:lnSpc>
                <a:spcPts val="2880"/>
              </a:lnSpc>
              <a:spcBef>
                <a:spcPts val="795"/>
              </a:spcBef>
            </a:pPr>
            <a:r>
              <a:rPr dirty="0" sz="3000"/>
              <a:t>7.2 Components Used in </a:t>
            </a:r>
            <a:r>
              <a:rPr dirty="0" sz="3000" spc="-45"/>
              <a:t>Total</a:t>
            </a:r>
            <a:r>
              <a:rPr dirty="0" sz="3000" spc="-70"/>
              <a:t> </a:t>
            </a:r>
            <a:r>
              <a:rPr dirty="0" sz="3000" spc="-5"/>
              <a:t>Station  Surveying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2987" y="2133561"/>
            <a:ext cx="771084" cy="3591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66571" y="316484"/>
            <a:ext cx="685609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7.2 </a:t>
            </a:r>
            <a:r>
              <a:rPr dirty="0" sz="3000"/>
              <a:t>Components </a:t>
            </a:r>
            <a:r>
              <a:rPr dirty="0" sz="3000" spc="-5"/>
              <a:t>Used </a:t>
            </a:r>
            <a:r>
              <a:rPr dirty="0" sz="3000"/>
              <a:t>in </a:t>
            </a:r>
            <a:r>
              <a:rPr dirty="0" sz="3000" spc="-45"/>
              <a:t>Total</a:t>
            </a:r>
            <a:r>
              <a:rPr dirty="0" sz="3000" spc="-65"/>
              <a:t> </a:t>
            </a:r>
            <a:r>
              <a:rPr dirty="0" sz="3000"/>
              <a:t>Station  </a:t>
            </a:r>
            <a:r>
              <a:rPr dirty="0" sz="3000" spc="-5"/>
              <a:t>Surveying</a:t>
            </a:r>
            <a:endParaRPr sz="3000"/>
          </a:p>
        </p:txBody>
      </p:sp>
      <p:sp>
        <p:nvSpPr>
          <p:cNvPr id="4" name="object 4"/>
          <p:cNvSpPr/>
          <p:nvPr/>
        </p:nvSpPr>
        <p:spPr>
          <a:xfrm>
            <a:off x="2124075" y="2133600"/>
            <a:ext cx="3181350" cy="3311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08625" y="2133600"/>
            <a:ext cx="3181350" cy="33115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768854" y="6142778"/>
            <a:ext cx="2767965" cy="28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5" b="1">
                <a:solidFill>
                  <a:srgbClr val="800000"/>
                </a:solidFill>
                <a:latin typeface="Arial"/>
                <a:cs typeface="Arial"/>
              </a:rPr>
              <a:t>3) Prism </a:t>
            </a:r>
            <a:r>
              <a:rPr dirty="0" sz="1800" b="1">
                <a:solidFill>
                  <a:srgbClr val="800000"/>
                </a:solidFill>
                <a:latin typeface="Arial"/>
                <a:cs typeface="Arial"/>
              </a:rPr>
              <a:t>(and </a:t>
            </a:r>
            <a:r>
              <a:rPr dirty="0" sz="1800" spc="-5" b="1">
                <a:solidFill>
                  <a:srgbClr val="800000"/>
                </a:solidFill>
                <a:latin typeface="Arial"/>
                <a:cs typeface="Arial"/>
              </a:rPr>
              <a:t>prism</a:t>
            </a:r>
            <a:r>
              <a:rPr dirty="0" sz="1800" spc="-50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800000"/>
                </a:solidFill>
                <a:latin typeface="Arial"/>
                <a:cs typeface="Arial"/>
              </a:rPr>
              <a:t>pole)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50"/>
              </a:lnSpc>
            </a:pPr>
            <a:r>
              <a:rPr dirty="0"/>
              <a:t>252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2987" y="2349500"/>
            <a:ext cx="1087437" cy="215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700401" y="2349500"/>
            <a:ext cx="5348224" cy="2159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410969" y="4751070"/>
            <a:ext cx="2760980" cy="1008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7190" indent="-293370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377825" algn="l"/>
              </a:tabLst>
            </a:pP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Computer</a:t>
            </a:r>
            <a:r>
              <a:rPr dirty="0" sz="2000" spc="-60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interface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800000"/>
              </a:buClr>
              <a:buFont typeface="Arial"/>
              <a:buAutoNum type="arabicParenR" startAt="4"/>
            </a:pPr>
            <a:endParaRPr sz="2550">
              <a:latin typeface="Times New Roman"/>
              <a:cs typeface="Times New Roman"/>
            </a:endParaRPr>
          </a:p>
          <a:p>
            <a:pPr marL="306705" indent="-294005">
              <a:lnSpc>
                <a:spcPct val="100000"/>
              </a:lnSpc>
              <a:buAutoNum type="arabicParenR" startAt="4"/>
              <a:tabLst>
                <a:tab pos="307340" algn="l"/>
              </a:tabLst>
            </a:pP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Batteries and</a:t>
            </a:r>
            <a:r>
              <a:rPr dirty="0" sz="2000" spc="-114" b="1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800000"/>
                </a:solidFill>
                <a:latin typeface="Arial"/>
                <a:cs typeface="Arial"/>
              </a:rPr>
              <a:t>radios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50"/>
              </a:lnSpc>
            </a:pPr>
            <a:r>
              <a:rPr dirty="0"/>
              <a:t>253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66571" y="316484"/>
            <a:ext cx="6856095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7.2 </a:t>
            </a:r>
            <a:r>
              <a:rPr dirty="0" sz="3000"/>
              <a:t>Components </a:t>
            </a:r>
            <a:r>
              <a:rPr dirty="0" sz="3000" spc="-5"/>
              <a:t>Used </a:t>
            </a:r>
            <a:r>
              <a:rPr dirty="0" sz="3000"/>
              <a:t>in </a:t>
            </a:r>
            <a:r>
              <a:rPr dirty="0" sz="3000" spc="-45"/>
              <a:t>Total</a:t>
            </a:r>
            <a:r>
              <a:rPr dirty="0" sz="3000" spc="-65"/>
              <a:t> </a:t>
            </a:r>
            <a:r>
              <a:rPr dirty="0" sz="3000"/>
              <a:t>Station  </a:t>
            </a:r>
            <a:r>
              <a:rPr dirty="0" sz="3000" spc="-5"/>
              <a:t>Surveying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134620" rIns="0" bIns="0" rtlCol="0" vert="horz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106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/>
              <a:t>Slope</a:t>
            </a:r>
            <a:r>
              <a:rPr dirty="0" spc="-30"/>
              <a:t> </a:t>
            </a:r>
            <a:r>
              <a:rPr dirty="0" spc="-5"/>
              <a:t>Staking</a:t>
            </a:r>
          </a:p>
          <a:p>
            <a:pPr marL="295910" indent="-283210">
              <a:lnSpc>
                <a:spcPct val="100000"/>
              </a:lnSpc>
              <a:spcBef>
                <a:spcPts val="2345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 spc="-15"/>
              <a:t>Topographic</a:t>
            </a:r>
            <a:r>
              <a:rPr dirty="0" spc="-40"/>
              <a:t> </a:t>
            </a:r>
            <a:r>
              <a:rPr dirty="0" spc="-10"/>
              <a:t>surveys</a:t>
            </a:r>
          </a:p>
          <a:p>
            <a:pPr marL="295910" indent="-283210">
              <a:lnSpc>
                <a:spcPct val="100000"/>
              </a:lnSpc>
              <a:spcBef>
                <a:spcPts val="2375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 spc="-5"/>
              <a:t>Construction project</a:t>
            </a:r>
            <a:r>
              <a:rPr dirty="0" spc="-10"/>
              <a:t> </a:t>
            </a:r>
            <a:r>
              <a:rPr dirty="0" spc="-5"/>
              <a:t>layout</a:t>
            </a:r>
          </a:p>
          <a:p>
            <a:pPr lvl="1" marL="753110" indent="-283210">
              <a:lnSpc>
                <a:spcPct val="100000"/>
              </a:lnSpc>
              <a:spcBef>
                <a:spcPts val="182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753745" algn="l"/>
              </a:tabLst>
            </a:pPr>
            <a:r>
              <a:rPr dirty="0" sz="1800" b="1">
                <a:latin typeface="Arial"/>
                <a:cs typeface="Arial"/>
              </a:rPr>
              <a:t>building</a:t>
            </a:r>
            <a:r>
              <a:rPr dirty="0" sz="1800" spc="-5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corners</a:t>
            </a:r>
            <a:endParaRPr sz="1800">
              <a:latin typeface="Arial"/>
              <a:cs typeface="Arial"/>
            </a:endParaRPr>
          </a:p>
          <a:p>
            <a:pPr lvl="1" marL="753110" indent="-283210">
              <a:lnSpc>
                <a:spcPct val="100000"/>
              </a:lnSpc>
              <a:spcBef>
                <a:spcPts val="180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753745" algn="l"/>
              </a:tabLst>
            </a:pPr>
            <a:r>
              <a:rPr dirty="0" sz="1800" b="1">
                <a:latin typeface="Arial"/>
                <a:cs typeface="Arial"/>
              </a:rPr>
              <a:t>control and </a:t>
            </a:r>
            <a:r>
              <a:rPr dirty="0" sz="1800" spc="-5" b="1">
                <a:latin typeface="Arial"/>
                <a:cs typeface="Arial"/>
              </a:rPr>
              <a:t>offset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lines</a:t>
            </a:r>
            <a:endParaRPr sz="1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38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 spc="-10"/>
              <a:t>Leveling</a:t>
            </a:r>
          </a:p>
          <a:p>
            <a:pPr marL="231775" indent="-219075">
              <a:lnSpc>
                <a:spcPct val="100000"/>
              </a:lnSpc>
              <a:spcBef>
                <a:spcPts val="1805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32410" algn="l"/>
              </a:tabLst>
            </a:pPr>
            <a:r>
              <a:rPr dirty="0" spc="-25"/>
              <a:t>Traverse </a:t>
            </a:r>
            <a:r>
              <a:rPr dirty="0" spc="-10"/>
              <a:t>surveys </a:t>
            </a:r>
            <a:r>
              <a:rPr dirty="0"/>
              <a:t>and</a:t>
            </a:r>
            <a:r>
              <a:rPr dirty="0" spc="114"/>
              <a:t> </a:t>
            </a:r>
            <a:r>
              <a:rPr dirty="0" spc="-5"/>
              <a:t>adjustments</a:t>
            </a:r>
          </a:p>
          <a:p>
            <a:pPr marL="231775" indent="-219075">
              <a:lnSpc>
                <a:spcPct val="100000"/>
              </a:lnSpc>
              <a:spcBef>
                <a:spcPts val="1814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32410" algn="l"/>
              </a:tabLst>
            </a:pPr>
            <a:r>
              <a:rPr dirty="0"/>
              <a:t>Building </a:t>
            </a:r>
            <a:r>
              <a:rPr dirty="0" spc="-5"/>
              <a:t>Face</a:t>
            </a:r>
            <a:r>
              <a:rPr dirty="0" spc="-35"/>
              <a:t> </a:t>
            </a:r>
            <a:r>
              <a:rPr dirty="0" spc="-10"/>
              <a:t>Surveys</a:t>
            </a:r>
          </a:p>
          <a:p>
            <a:pPr marL="231775" indent="-219075">
              <a:lnSpc>
                <a:spcPct val="100000"/>
              </a:lnSpc>
              <a:spcBef>
                <a:spcPts val="1814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32410" algn="l"/>
              </a:tabLst>
            </a:pPr>
            <a:r>
              <a:rPr dirty="0" spc="-5"/>
              <a:t>Resections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50"/>
              </a:lnSpc>
            </a:pPr>
            <a:r>
              <a:rPr dirty="0"/>
              <a:t>254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59882" y="1315169"/>
            <a:ext cx="2917825" cy="2609215"/>
          </a:xfrm>
          <a:prstGeom prst="rect">
            <a:avLst/>
          </a:prstGeom>
        </p:spPr>
        <p:txBody>
          <a:bodyPr wrap="square" lIns="0" tIns="137795" rIns="0" bIns="0" rtlCol="0" vert="horz">
            <a:spAutoFit/>
          </a:bodyPr>
          <a:lstStyle/>
          <a:p>
            <a:pPr marL="222885" indent="-210185">
              <a:lnSpc>
                <a:spcPct val="100000"/>
              </a:lnSpc>
              <a:spcBef>
                <a:spcPts val="1085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23520" algn="l"/>
              </a:tabLst>
            </a:pPr>
            <a:r>
              <a:rPr dirty="0" sz="1800" spc="-10" b="1">
                <a:latin typeface="Arial"/>
                <a:cs typeface="Arial"/>
              </a:rPr>
              <a:t>Areas</a:t>
            </a:r>
            <a:endParaRPr sz="1800">
              <a:latin typeface="Arial"/>
              <a:cs typeface="Arial"/>
            </a:endParaRPr>
          </a:p>
          <a:p>
            <a:pPr marL="231775" indent="-219075">
              <a:lnSpc>
                <a:spcPct val="100000"/>
              </a:lnSpc>
              <a:spcBef>
                <a:spcPts val="2375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32410" algn="l"/>
              </a:tabLst>
            </a:pPr>
            <a:r>
              <a:rPr dirty="0" sz="1800" spc="-5" b="1">
                <a:latin typeface="Arial"/>
                <a:cs typeface="Arial"/>
              </a:rPr>
              <a:t>Intersections</a:t>
            </a:r>
            <a:endParaRPr sz="1800">
              <a:latin typeface="Arial"/>
              <a:cs typeface="Arial"/>
            </a:endParaRPr>
          </a:p>
          <a:p>
            <a:pPr marL="231775" indent="-219075">
              <a:lnSpc>
                <a:spcPct val="100000"/>
              </a:lnSpc>
              <a:spcBef>
                <a:spcPts val="1805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32410" algn="l"/>
              </a:tabLst>
            </a:pPr>
            <a:r>
              <a:rPr dirty="0" sz="1800" b="1">
                <a:latin typeface="Arial"/>
                <a:cs typeface="Arial"/>
              </a:rPr>
              <a:t>Point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Projections</a:t>
            </a:r>
            <a:endParaRPr sz="1800">
              <a:latin typeface="Arial"/>
              <a:cs typeface="Arial"/>
            </a:endParaRPr>
          </a:p>
          <a:p>
            <a:pPr marL="231775" indent="-219075">
              <a:lnSpc>
                <a:spcPct val="100000"/>
              </a:lnSpc>
              <a:spcBef>
                <a:spcPts val="1814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32410" algn="l"/>
              </a:tabLst>
            </a:pPr>
            <a:r>
              <a:rPr dirty="0" sz="1800" spc="-5" b="1">
                <a:latin typeface="Arial"/>
                <a:cs typeface="Arial"/>
              </a:rPr>
              <a:t>Road </a:t>
            </a:r>
            <a:r>
              <a:rPr dirty="0" sz="1800" b="1">
                <a:latin typeface="Arial"/>
                <a:cs typeface="Arial"/>
              </a:rPr>
              <a:t>(Highway)</a:t>
            </a:r>
            <a:r>
              <a:rPr dirty="0" sz="1800" spc="-80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Surveys</a:t>
            </a:r>
            <a:endParaRPr sz="1800">
              <a:latin typeface="Arial"/>
              <a:cs typeface="Arial"/>
            </a:endParaRPr>
          </a:p>
          <a:p>
            <a:pPr marL="231775" indent="-219075">
              <a:lnSpc>
                <a:spcPct val="100000"/>
              </a:lnSpc>
              <a:spcBef>
                <a:spcPts val="238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32410" algn="l"/>
              </a:tabLst>
            </a:pPr>
            <a:r>
              <a:rPr dirty="0" sz="1800" spc="-25" b="1">
                <a:latin typeface="Arial"/>
                <a:cs typeface="Arial"/>
              </a:rPr>
              <a:t>Taping </a:t>
            </a:r>
            <a:r>
              <a:rPr dirty="0" sz="1800" spc="-5" b="1">
                <a:latin typeface="Arial"/>
                <a:cs typeface="Arial"/>
              </a:rPr>
              <a:t>from Baseline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94917" y="455117"/>
            <a:ext cx="695261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7.3 </a:t>
            </a:r>
            <a:r>
              <a:rPr dirty="0" spc="-50"/>
              <a:t>Types </a:t>
            </a:r>
            <a:r>
              <a:rPr dirty="0"/>
              <a:t>of </a:t>
            </a:r>
            <a:r>
              <a:rPr dirty="0" spc="-50"/>
              <a:t>Total </a:t>
            </a:r>
            <a:r>
              <a:rPr dirty="0"/>
              <a:t>Station</a:t>
            </a:r>
            <a:r>
              <a:rPr dirty="0" spc="-40"/>
              <a:t> </a:t>
            </a:r>
            <a:r>
              <a:rPr dirty="0" spc="-5"/>
              <a:t>Surveying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644" y="1516126"/>
            <a:ext cx="7579359" cy="4518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 sz="1800" spc="-10" b="1">
                <a:latin typeface="Arial"/>
                <a:cs typeface="Arial"/>
              </a:rPr>
              <a:t>Relatively </a:t>
            </a:r>
            <a:r>
              <a:rPr dirty="0" sz="1800" b="1">
                <a:latin typeface="Arial"/>
                <a:cs typeface="Arial"/>
              </a:rPr>
              <a:t>quick </a:t>
            </a:r>
            <a:r>
              <a:rPr dirty="0" sz="1800" spc="-5" b="1">
                <a:latin typeface="Arial"/>
                <a:cs typeface="Arial"/>
              </a:rPr>
              <a:t>collection </a:t>
            </a:r>
            <a:r>
              <a:rPr dirty="0" sz="1800" b="1">
                <a:latin typeface="Arial"/>
                <a:cs typeface="Arial"/>
              </a:rPr>
              <a:t>of</a:t>
            </a:r>
            <a:r>
              <a:rPr dirty="0" sz="1800" spc="2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information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0099"/>
              </a:buClr>
              <a:buFont typeface="Wingdings"/>
              <a:buChar char=""/>
            </a:pPr>
            <a:endParaRPr sz="2500">
              <a:latin typeface="Times New Roman"/>
              <a:cs typeface="Times New Roman"/>
            </a:endParaRPr>
          </a:p>
          <a:p>
            <a:pPr marL="231775" indent="-219075">
              <a:lnSpc>
                <a:spcPct val="100000"/>
              </a:lnSpc>
              <a:spcBef>
                <a:spcPts val="5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32410" algn="l"/>
              </a:tabLst>
            </a:pPr>
            <a:r>
              <a:rPr dirty="0" sz="1800" b="1">
                <a:latin typeface="Arial"/>
                <a:cs typeface="Arial"/>
              </a:rPr>
              <a:t>Multiple </a:t>
            </a:r>
            <a:r>
              <a:rPr dirty="0" sz="1800" spc="-10" b="1">
                <a:latin typeface="Arial"/>
                <a:cs typeface="Arial"/>
              </a:rPr>
              <a:t>surveys </a:t>
            </a:r>
            <a:r>
              <a:rPr dirty="0" sz="1800" spc="-5" b="1">
                <a:latin typeface="Arial"/>
                <a:cs typeface="Arial"/>
              </a:rPr>
              <a:t>can be performed at </a:t>
            </a:r>
            <a:r>
              <a:rPr dirty="0" sz="1800" b="1">
                <a:latin typeface="Arial"/>
                <a:cs typeface="Arial"/>
              </a:rPr>
              <a:t>one set-up</a:t>
            </a:r>
            <a:r>
              <a:rPr dirty="0" sz="1800" spc="4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location.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365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 sz="1800" spc="-5" b="1">
                <a:latin typeface="Arial"/>
                <a:cs typeface="Arial"/>
              </a:rPr>
              <a:t>Easy </a:t>
            </a:r>
            <a:r>
              <a:rPr dirty="0" sz="1800" b="1">
                <a:latin typeface="Arial"/>
                <a:cs typeface="Arial"/>
              </a:rPr>
              <a:t>to </a:t>
            </a:r>
            <a:r>
              <a:rPr dirty="0" sz="1800" spc="-5" b="1">
                <a:latin typeface="Arial"/>
                <a:cs typeface="Arial"/>
              </a:rPr>
              <a:t>perform distance </a:t>
            </a:r>
            <a:r>
              <a:rPr dirty="0" sz="1800" b="1">
                <a:latin typeface="Arial"/>
                <a:cs typeface="Arial"/>
              </a:rPr>
              <a:t>and horizontal </a:t>
            </a:r>
            <a:r>
              <a:rPr dirty="0" sz="1800" spc="-5" b="1">
                <a:latin typeface="Arial"/>
                <a:cs typeface="Arial"/>
              </a:rPr>
              <a:t>measurements </a:t>
            </a:r>
            <a:r>
              <a:rPr dirty="0" sz="1800" spc="10" b="1">
                <a:latin typeface="Arial"/>
                <a:cs typeface="Arial"/>
              </a:rPr>
              <a:t>with  </a:t>
            </a:r>
            <a:r>
              <a:rPr dirty="0" sz="1800" spc="-5" b="1">
                <a:latin typeface="Arial"/>
                <a:cs typeface="Arial"/>
              </a:rPr>
              <a:t>simultaneous calculation of project </a:t>
            </a:r>
            <a:r>
              <a:rPr dirty="0" sz="1800" b="1">
                <a:latin typeface="Arial"/>
                <a:cs typeface="Arial"/>
              </a:rPr>
              <a:t>coordinates (Northings, </a:t>
            </a:r>
            <a:r>
              <a:rPr dirty="0" sz="1800" spc="-5" b="1">
                <a:latin typeface="Arial"/>
                <a:cs typeface="Arial"/>
              </a:rPr>
              <a:t>Eastings,  and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Elevations).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0099"/>
              </a:buClr>
              <a:buFont typeface="Wingdings"/>
              <a:buChar char=""/>
            </a:pPr>
            <a:endParaRPr sz="2250">
              <a:latin typeface="Times New Roman"/>
              <a:cs typeface="Times New Roman"/>
            </a:endParaRPr>
          </a:p>
          <a:p>
            <a:pPr marL="295910" indent="-283210">
              <a:lnSpc>
                <a:spcPct val="100000"/>
              </a:lnSpc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 sz="1800" spc="-5" b="1">
                <a:latin typeface="Arial"/>
                <a:cs typeface="Arial"/>
              </a:rPr>
              <a:t>Layout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construction site quickly </a:t>
            </a:r>
            <a:r>
              <a:rPr dirty="0" sz="1800" b="1">
                <a:latin typeface="Arial"/>
                <a:cs typeface="Arial"/>
              </a:rPr>
              <a:t>and</a:t>
            </a:r>
            <a:r>
              <a:rPr dirty="0" sz="1800" spc="5" b="1">
                <a:latin typeface="Arial"/>
                <a:cs typeface="Arial"/>
              </a:rPr>
              <a:t> </a:t>
            </a:r>
            <a:r>
              <a:rPr dirty="0" sz="1800" spc="-15" b="1">
                <a:latin typeface="Arial"/>
                <a:cs typeface="Arial"/>
              </a:rPr>
              <a:t>efficiently.</a:t>
            </a:r>
            <a:endParaRPr sz="1800">
              <a:latin typeface="Arial"/>
              <a:cs typeface="Arial"/>
            </a:endParaRPr>
          </a:p>
          <a:p>
            <a:pPr marL="12700" marR="318135">
              <a:lnSpc>
                <a:spcPct val="100000"/>
              </a:lnSpc>
              <a:spcBef>
                <a:spcPts val="2375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 sz="1800" b="1">
                <a:latin typeface="Arial"/>
                <a:cs typeface="Arial"/>
              </a:rPr>
              <a:t>Digital </a:t>
            </a:r>
            <a:r>
              <a:rPr dirty="0" sz="1800" spc="-5" b="1">
                <a:latin typeface="Arial"/>
                <a:cs typeface="Arial"/>
              </a:rPr>
              <a:t>design data from </a:t>
            </a:r>
            <a:r>
              <a:rPr dirty="0" sz="1800" spc="-20" b="1">
                <a:latin typeface="Arial"/>
                <a:cs typeface="Arial"/>
              </a:rPr>
              <a:t>CAD </a:t>
            </a:r>
            <a:r>
              <a:rPr dirty="0" sz="1800" spc="-5" b="1">
                <a:latin typeface="Arial"/>
                <a:cs typeface="Arial"/>
              </a:rPr>
              <a:t>programs can be </a:t>
            </a:r>
            <a:r>
              <a:rPr dirty="0" sz="1800" b="1">
                <a:latin typeface="Arial"/>
                <a:cs typeface="Arial"/>
              </a:rPr>
              <a:t>uploaded to </a:t>
            </a:r>
            <a:r>
              <a:rPr dirty="0" sz="1800" spc="-5" b="1">
                <a:latin typeface="Arial"/>
                <a:cs typeface="Arial"/>
              </a:rPr>
              <a:t>data  </a:t>
            </a:r>
            <a:r>
              <a:rPr dirty="0" sz="1800" spc="-15" b="1">
                <a:latin typeface="Arial"/>
                <a:cs typeface="Arial"/>
              </a:rPr>
              <a:t>collector.</a:t>
            </a:r>
            <a:endParaRPr sz="1800">
              <a:latin typeface="Arial"/>
              <a:cs typeface="Arial"/>
            </a:endParaRPr>
          </a:p>
          <a:p>
            <a:pPr algn="just" marL="12700" marR="20320">
              <a:lnSpc>
                <a:spcPct val="100000"/>
              </a:lnSpc>
              <a:spcBef>
                <a:spcPts val="1355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 sz="1800" spc="-5" b="1">
                <a:latin typeface="Arial"/>
                <a:cs typeface="Arial"/>
              </a:rPr>
              <a:t>Daily </a:t>
            </a:r>
            <a:r>
              <a:rPr dirty="0" sz="1800" spc="-10" b="1">
                <a:latin typeface="Arial"/>
                <a:cs typeface="Arial"/>
              </a:rPr>
              <a:t>survey </a:t>
            </a:r>
            <a:r>
              <a:rPr dirty="0" sz="1800" spc="-5" b="1">
                <a:latin typeface="Arial"/>
                <a:cs typeface="Arial"/>
              </a:rPr>
              <a:t>information can also </a:t>
            </a:r>
            <a:r>
              <a:rPr dirty="0" sz="1800" b="1">
                <a:latin typeface="Arial"/>
                <a:cs typeface="Arial"/>
              </a:rPr>
              <a:t>be </a:t>
            </a:r>
            <a:r>
              <a:rPr dirty="0" sz="1800" spc="-5" b="1">
                <a:latin typeface="Arial"/>
                <a:cs typeface="Arial"/>
              </a:rPr>
              <a:t>quickly </a:t>
            </a:r>
            <a:r>
              <a:rPr dirty="0" sz="1800" b="1">
                <a:latin typeface="Arial"/>
                <a:cs typeface="Arial"/>
              </a:rPr>
              <a:t>downloaded into </a:t>
            </a:r>
            <a:r>
              <a:rPr dirty="0" sz="1800" spc="-20" b="1">
                <a:latin typeface="Arial"/>
                <a:cs typeface="Arial"/>
              </a:rPr>
              <a:t>CAD  </a:t>
            </a:r>
            <a:r>
              <a:rPr dirty="0" sz="1800" b="1">
                <a:latin typeface="Arial"/>
                <a:cs typeface="Arial"/>
              </a:rPr>
              <a:t>which </a:t>
            </a:r>
            <a:r>
              <a:rPr dirty="0" sz="1800" spc="-5" b="1">
                <a:latin typeface="Arial"/>
                <a:cs typeface="Arial"/>
              </a:rPr>
              <a:t>eliminates data </a:t>
            </a:r>
            <a:r>
              <a:rPr dirty="0" sz="1800" b="1">
                <a:latin typeface="Arial"/>
                <a:cs typeface="Arial"/>
              </a:rPr>
              <a:t>manipulation </a:t>
            </a:r>
            <a:r>
              <a:rPr dirty="0" sz="1800" spc="-5" b="1">
                <a:latin typeface="Arial"/>
                <a:cs typeface="Arial"/>
              </a:rPr>
              <a:t>time required </a:t>
            </a:r>
            <a:r>
              <a:rPr dirty="0" sz="1800" b="1">
                <a:latin typeface="Arial"/>
                <a:cs typeface="Arial"/>
              </a:rPr>
              <a:t>using </a:t>
            </a:r>
            <a:r>
              <a:rPr dirty="0" sz="1800" spc="-5" b="1">
                <a:latin typeface="Arial"/>
                <a:cs typeface="Arial"/>
              </a:rPr>
              <a:t>conventional  </a:t>
            </a:r>
            <a:r>
              <a:rPr dirty="0" sz="1800" spc="-10" b="1">
                <a:latin typeface="Arial"/>
                <a:cs typeface="Arial"/>
              </a:rPr>
              <a:t>survey</a:t>
            </a:r>
            <a:r>
              <a:rPr dirty="0" sz="1800" spc="2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techniques.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50"/>
              </a:lnSpc>
            </a:pPr>
            <a:r>
              <a:rPr dirty="0"/>
              <a:t>255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070" y="545084"/>
            <a:ext cx="760412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7.4 </a:t>
            </a:r>
            <a:r>
              <a:rPr dirty="0" sz="3000"/>
              <a:t>Advantages of </a:t>
            </a:r>
            <a:r>
              <a:rPr dirty="0" sz="3000" spc="-45"/>
              <a:t>Total </a:t>
            </a:r>
            <a:r>
              <a:rPr dirty="0" sz="3000"/>
              <a:t>Station</a:t>
            </a:r>
            <a:r>
              <a:rPr dirty="0" sz="3000" spc="-114"/>
              <a:t> </a:t>
            </a:r>
            <a:r>
              <a:rPr dirty="0" sz="3000" spc="-5"/>
              <a:t>Surveying</a:t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5967" y="1561846"/>
            <a:ext cx="7618095" cy="4386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95580">
              <a:lnSpc>
                <a:spcPct val="110000"/>
              </a:lnSpc>
              <a:spcBef>
                <a:spcPts val="10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</a:tabLst>
            </a:pPr>
            <a:r>
              <a:rPr dirty="0" sz="1800" spc="-20" b="1">
                <a:latin typeface="Arial"/>
                <a:cs typeface="Arial"/>
              </a:rPr>
              <a:t>Vertical </a:t>
            </a:r>
            <a:r>
              <a:rPr dirty="0" sz="1800" spc="-10" b="1">
                <a:latin typeface="Arial"/>
                <a:cs typeface="Arial"/>
              </a:rPr>
              <a:t>elevation </a:t>
            </a:r>
            <a:r>
              <a:rPr dirty="0" sz="1800" spc="-5" b="1">
                <a:latin typeface="Arial"/>
                <a:cs typeface="Arial"/>
              </a:rPr>
              <a:t>accuracy </a:t>
            </a:r>
            <a:r>
              <a:rPr dirty="0" sz="1800" b="1">
                <a:latin typeface="Arial"/>
                <a:cs typeface="Arial"/>
              </a:rPr>
              <a:t>not </a:t>
            </a:r>
            <a:r>
              <a:rPr dirty="0" sz="1800" spc="-5" b="1">
                <a:latin typeface="Arial"/>
                <a:cs typeface="Arial"/>
              </a:rPr>
              <a:t>as accurate as </a:t>
            </a:r>
            <a:r>
              <a:rPr dirty="0" sz="1800" b="1">
                <a:latin typeface="Arial"/>
                <a:cs typeface="Arial"/>
              </a:rPr>
              <a:t>using </a:t>
            </a:r>
            <a:r>
              <a:rPr dirty="0" sz="1800" spc="-5" b="1">
                <a:latin typeface="Arial"/>
                <a:cs typeface="Arial"/>
              </a:rPr>
              <a:t>conventional  </a:t>
            </a:r>
            <a:r>
              <a:rPr dirty="0" sz="1800" spc="-10" b="1">
                <a:latin typeface="Arial"/>
                <a:cs typeface="Arial"/>
              </a:rPr>
              <a:t>survey level </a:t>
            </a:r>
            <a:r>
              <a:rPr dirty="0" sz="1800" b="1">
                <a:latin typeface="Arial"/>
                <a:cs typeface="Arial"/>
              </a:rPr>
              <a:t>and </a:t>
            </a:r>
            <a:r>
              <a:rPr dirty="0" sz="1800" spc="-5" b="1">
                <a:latin typeface="Arial"/>
                <a:cs typeface="Arial"/>
              </a:rPr>
              <a:t>rod</a:t>
            </a:r>
            <a:r>
              <a:rPr dirty="0" sz="1800" spc="8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technique.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0099"/>
              </a:buClr>
              <a:buFont typeface="Wingdings"/>
              <a:buChar char=""/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63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  <a:tab pos="1141730" algn="l"/>
              </a:tabLst>
            </a:pPr>
            <a:r>
              <a:rPr dirty="0" sz="1800" b="1">
                <a:latin typeface="Arial"/>
                <a:cs typeface="Arial"/>
              </a:rPr>
              <a:t>Horizontal coordinates </a:t>
            </a:r>
            <a:r>
              <a:rPr dirty="0" sz="1800" spc="-5" b="1">
                <a:latin typeface="Arial"/>
                <a:cs typeface="Arial"/>
              </a:rPr>
              <a:t>are calculated </a:t>
            </a:r>
            <a:r>
              <a:rPr dirty="0" sz="1800" b="1">
                <a:latin typeface="Arial"/>
                <a:cs typeface="Arial"/>
              </a:rPr>
              <a:t>on </a:t>
            </a:r>
            <a:r>
              <a:rPr dirty="0" sz="1800" spc="-5" b="1">
                <a:latin typeface="Arial"/>
                <a:cs typeface="Arial"/>
              </a:rPr>
              <a:t>a rectangular </a:t>
            </a:r>
            <a:r>
              <a:rPr dirty="0" sz="1800" b="1">
                <a:latin typeface="Arial"/>
                <a:cs typeface="Arial"/>
              </a:rPr>
              <a:t>grid </a:t>
            </a:r>
            <a:r>
              <a:rPr dirty="0" sz="1800" spc="-10" b="1">
                <a:latin typeface="Arial"/>
                <a:cs typeface="Arial"/>
              </a:rPr>
              <a:t>system.  </a:t>
            </a:r>
            <a:r>
              <a:rPr dirty="0" sz="1800" spc="-15" b="1">
                <a:latin typeface="Arial"/>
                <a:cs typeface="Arial"/>
              </a:rPr>
              <a:t>However,	</a:t>
            </a:r>
            <a:r>
              <a:rPr dirty="0" sz="1800" spc="-5" b="1">
                <a:latin typeface="Arial"/>
                <a:cs typeface="Arial"/>
              </a:rPr>
              <a:t>the real </a:t>
            </a:r>
            <a:r>
              <a:rPr dirty="0" sz="1800" spc="10" b="1">
                <a:latin typeface="Arial"/>
                <a:cs typeface="Arial"/>
              </a:rPr>
              <a:t>world </a:t>
            </a:r>
            <a:r>
              <a:rPr dirty="0" sz="1800" b="1">
                <a:latin typeface="Arial"/>
                <a:cs typeface="Arial"/>
              </a:rPr>
              <a:t>should </a:t>
            </a:r>
            <a:r>
              <a:rPr dirty="0" sz="1800" spc="-5" b="1">
                <a:latin typeface="Arial"/>
                <a:cs typeface="Arial"/>
              </a:rPr>
              <a:t>be based </a:t>
            </a:r>
            <a:r>
              <a:rPr dirty="0" sz="1800" b="1">
                <a:latin typeface="Arial"/>
                <a:cs typeface="Arial"/>
              </a:rPr>
              <a:t>on </a:t>
            </a:r>
            <a:r>
              <a:rPr dirty="0" sz="1800" spc="-5" b="1">
                <a:latin typeface="Arial"/>
                <a:cs typeface="Arial"/>
              </a:rPr>
              <a:t>a spheroid and  rectangular </a:t>
            </a:r>
            <a:r>
              <a:rPr dirty="0" sz="1800" b="1">
                <a:latin typeface="Arial"/>
                <a:cs typeface="Arial"/>
              </a:rPr>
              <a:t>coordinates </a:t>
            </a:r>
            <a:r>
              <a:rPr dirty="0" sz="1800" spc="-5" b="1">
                <a:latin typeface="Arial"/>
                <a:cs typeface="Arial"/>
              </a:rPr>
              <a:t>must </a:t>
            </a:r>
            <a:r>
              <a:rPr dirty="0" sz="1800" b="1">
                <a:latin typeface="Arial"/>
                <a:cs typeface="Arial"/>
              </a:rPr>
              <a:t>be </a:t>
            </a:r>
            <a:r>
              <a:rPr dirty="0" sz="1800" spc="-5" b="1">
                <a:latin typeface="Arial"/>
                <a:cs typeface="Arial"/>
              </a:rPr>
              <a:t>transformed </a:t>
            </a:r>
            <a:r>
              <a:rPr dirty="0" sz="1800" b="1">
                <a:latin typeface="Arial"/>
                <a:cs typeface="Arial"/>
              </a:rPr>
              <a:t>to </a:t>
            </a:r>
            <a:r>
              <a:rPr dirty="0" sz="1800" spc="-5" b="1">
                <a:latin typeface="Arial"/>
                <a:cs typeface="Arial"/>
              </a:rPr>
              <a:t>geographic  </a:t>
            </a:r>
            <a:r>
              <a:rPr dirty="0" sz="1800" b="1">
                <a:latin typeface="Arial"/>
                <a:cs typeface="Arial"/>
              </a:rPr>
              <a:t>coordinates if </a:t>
            </a:r>
            <a:r>
              <a:rPr dirty="0" sz="1800" spc="-5" b="1">
                <a:latin typeface="Arial"/>
                <a:cs typeface="Arial"/>
              </a:rPr>
              <a:t>projects are large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scale.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0099"/>
              </a:buClr>
              <a:buFont typeface="Wingdings"/>
              <a:buChar char=""/>
            </a:pPr>
            <a:endParaRPr sz="2300">
              <a:latin typeface="Times New Roman"/>
              <a:cs typeface="Times New Roman"/>
            </a:endParaRPr>
          </a:p>
          <a:p>
            <a:pPr lvl="1" marL="2122170" indent="-283845">
              <a:lnSpc>
                <a:spcPct val="100000"/>
              </a:lnSpc>
              <a:spcBef>
                <a:spcPts val="5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122805" algn="l"/>
              </a:tabLst>
            </a:pPr>
            <a:r>
              <a:rPr dirty="0" sz="1800" spc="-5" b="1">
                <a:latin typeface="Arial"/>
                <a:cs typeface="Arial"/>
              </a:rPr>
              <a:t>Examples </a:t>
            </a:r>
            <a:r>
              <a:rPr dirty="0" sz="1800" b="1">
                <a:latin typeface="Arial"/>
                <a:cs typeface="Arial"/>
              </a:rPr>
              <a:t>: highways, </a:t>
            </a:r>
            <a:r>
              <a:rPr dirty="0" sz="1800" spc="-5" b="1">
                <a:latin typeface="Arial"/>
                <a:cs typeface="Arial"/>
              </a:rPr>
              <a:t>large </a:t>
            </a:r>
            <a:r>
              <a:rPr dirty="0" sz="1800" b="1">
                <a:latin typeface="Arial"/>
                <a:cs typeface="Arial"/>
              </a:rPr>
              <a:t>buildings,</a:t>
            </a:r>
            <a:r>
              <a:rPr dirty="0" sz="1800" spc="-5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etc.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000099"/>
              </a:buClr>
              <a:buFont typeface="Wingdings"/>
              <a:buChar char=""/>
            </a:pPr>
            <a:endParaRPr sz="3050">
              <a:latin typeface="Times New Roman"/>
              <a:cs typeface="Times New Roman"/>
            </a:endParaRPr>
          </a:p>
          <a:p>
            <a:pPr marL="12700" marR="678180">
              <a:lnSpc>
                <a:spcPct val="100000"/>
              </a:lnSpc>
              <a:buClr>
                <a:srgbClr val="000099"/>
              </a:buClr>
              <a:buSzPct val="150000"/>
              <a:buFont typeface="Wingdings"/>
              <a:buChar char=""/>
              <a:tabLst>
                <a:tab pos="287020" algn="l"/>
                <a:tab pos="1663064" algn="l"/>
              </a:tabLst>
            </a:pPr>
            <a:r>
              <a:rPr dirty="0" sz="1800" spc="-30" b="1">
                <a:latin typeface="Arial"/>
                <a:cs typeface="Arial"/>
              </a:rPr>
              <a:t>As </a:t>
            </a:r>
            <a:r>
              <a:rPr dirty="0" sz="1800" spc="5" b="1">
                <a:latin typeface="Arial"/>
                <a:cs typeface="Arial"/>
              </a:rPr>
              <a:t>with </a:t>
            </a:r>
            <a:r>
              <a:rPr dirty="0" sz="1800" spc="-5" b="1">
                <a:latin typeface="Arial"/>
                <a:cs typeface="Arial"/>
              </a:rPr>
              <a:t>any computer-based application “Garbage </a:t>
            </a:r>
            <a:r>
              <a:rPr dirty="0" sz="1800" b="1">
                <a:latin typeface="Arial"/>
                <a:cs typeface="Arial"/>
              </a:rPr>
              <a:t>in </a:t>
            </a:r>
            <a:r>
              <a:rPr dirty="0" sz="1800" spc="-5" b="1">
                <a:latin typeface="Arial"/>
                <a:cs typeface="Arial"/>
              </a:rPr>
              <a:t>equals  Garbage </a:t>
            </a:r>
            <a:r>
              <a:rPr dirty="0" sz="1800" b="1">
                <a:latin typeface="Arial"/>
                <a:cs typeface="Arial"/>
              </a:rPr>
              <a:t>out”.	</a:t>
            </a:r>
            <a:r>
              <a:rPr dirty="0" sz="1800" spc="-20" b="1">
                <a:latin typeface="Arial"/>
                <a:cs typeface="Arial"/>
              </a:rPr>
              <a:t>However, </a:t>
            </a:r>
            <a:r>
              <a:rPr dirty="0" sz="1800" b="1">
                <a:latin typeface="Arial"/>
                <a:cs typeface="Arial"/>
              </a:rPr>
              <a:t>in the </a:t>
            </a:r>
            <a:r>
              <a:rPr dirty="0" sz="1800" spc="-5" b="1">
                <a:latin typeface="Arial"/>
                <a:cs typeface="Arial"/>
              </a:rPr>
              <a:t>case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5" b="1">
                <a:latin typeface="Arial"/>
                <a:cs typeface="Arial"/>
              </a:rPr>
              <a:t>inaccurate construction  </a:t>
            </a:r>
            <a:r>
              <a:rPr dirty="0" sz="1800" spc="-15" b="1">
                <a:latin typeface="Arial"/>
                <a:cs typeface="Arial"/>
              </a:rPr>
              <a:t>surveys </a:t>
            </a:r>
            <a:r>
              <a:rPr dirty="0" sz="1800" spc="-5" b="1">
                <a:latin typeface="Arial"/>
                <a:cs typeface="Arial"/>
              </a:rPr>
              <a:t>“Garbage </a:t>
            </a:r>
            <a:r>
              <a:rPr dirty="0" sz="1800" b="1">
                <a:latin typeface="Arial"/>
                <a:cs typeface="Arial"/>
              </a:rPr>
              <a:t>in </a:t>
            </a:r>
            <a:r>
              <a:rPr dirty="0" sz="1800" spc="-5" b="1">
                <a:latin typeface="Arial"/>
                <a:cs typeface="Arial"/>
              </a:rPr>
              <a:t>equals </a:t>
            </a:r>
            <a:r>
              <a:rPr dirty="0" sz="1800" b="1">
                <a:latin typeface="Arial"/>
                <a:cs typeface="Arial"/>
              </a:rPr>
              <a:t>lawsuits </a:t>
            </a:r>
            <a:r>
              <a:rPr dirty="0" sz="1800" spc="-5" b="1">
                <a:latin typeface="Arial"/>
                <a:cs typeface="Arial"/>
              </a:rPr>
              <a:t>and contractors claims </a:t>
            </a:r>
            <a:r>
              <a:rPr dirty="0" sz="1800" b="1">
                <a:latin typeface="Arial"/>
                <a:cs typeface="Arial"/>
              </a:rPr>
              <a:t>for  </a:t>
            </a:r>
            <a:r>
              <a:rPr dirty="0" sz="1800" spc="-5" b="1">
                <a:latin typeface="Arial"/>
                <a:cs typeface="Arial"/>
              </a:rPr>
              <a:t>extras.”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50"/>
              </a:lnSpc>
            </a:pPr>
            <a:r>
              <a:rPr dirty="0"/>
              <a:t>256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66571" y="316484"/>
            <a:ext cx="619760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7.5 Disadvantages </a:t>
            </a:r>
            <a:r>
              <a:rPr dirty="0" sz="3000"/>
              <a:t>of </a:t>
            </a:r>
            <a:r>
              <a:rPr dirty="0" sz="3000" spc="-45"/>
              <a:t>Total </a:t>
            </a:r>
            <a:r>
              <a:rPr dirty="0" sz="3000"/>
              <a:t>Station  </a:t>
            </a:r>
            <a:r>
              <a:rPr dirty="0" sz="3000" spc="-5"/>
              <a:t>Surveying</a:t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85480" y="6273800"/>
            <a:ext cx="322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257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64001" y="3068701"/>
            <a:ext cx="2081149" cy="1385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79119" y="1417446"/>
            <a:ext cx="7291070" cy="1494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24790">
              <a:lnSpc>
                <a:spcPct val="110000"/>
              </a:lnSpc>
              <a:spcBef>
                <a:spcPts val="10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87020" algn="l"/>
              </a:tabLst>
            </a:pPr>
            <a:r>
              <a:rPr dirty="0" sz="1800" spc="-5" b="1">
                <a:latin typeface="Arial"/>
                <a:cs typeface="Arial"/>
              </a:rPr>
              <a:t>A form </a:t>
            </a:r>
            <a:r>
              <a:rPr dirty="0" sz="1800" b="1">
                <a:latin typeface="Arial"/>
                <a:cs typeface="Arial"/>
              </a:rPr>
              <a:t>of </a:t>
            </a:r>
            <a:r>
              <a:rPr dirty="0" sz="1800" spc="-10" b="1">
                <a:latin typeface="Arial"/>
                <a:cs typeface="Arial"/>
              </a:rPr>
              <a:t>an </a:t>
            </a:r>
            <a:r>
              <a:rPr dirty="0" sz="1800" spc="-5" b="1">
                <a:latin typeface="Arial"/>
                <a:cs typeface="Arial"/>
              </a:rPr>
              <a:t>electronic </a:t>
            </a:r>
            <a:r>
              <a:rPr dirty="0" sz="1800" b="1">
                <a:latin typeface="Arial"/>
                <a:cs typeface="Arial"/>
              </a:rPr>
              <a:t>theodolite combined </a:t>
            </a:r>
            <a:r>
              <a:rPr dirty="0" sz="1800" spc="5" b="1">
                <a:latin typeface="Arial"/>
                <a:cs typeface="Arial"/>
              </a:rPr>
              <a:t>with </a:t>
            </a:r>
            <a:r>
              <a:rPr dirty="0" sz="1800" spc="-5" b="1">
                <a:latin typeface="Arial"/>
                <a:cs typeface="Arial"/>
              </a:rPr>
              <a:t>an</a:t>
            </a:r>
            <a:r>
              <a:rPr dirty="0" sz="1800" spc="-7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electronic  distance measuring </a:t>
            </a:r>
            <a:r>
              <a:rPr dirty="0" sz="1800" spc="-10" b="1">
                <a:latin typeface="Arial"/>
                <a:cs typeface="Arial"/>
              </a:rPr>
              <a:t>device</a:t>
            </a:r>
            <a:r>
              <a:rPr dirty="0" sz="1800" spc="2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(EDM).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0099"/>
              </a:buClr>
              <a:buFont typeface="Wingdings"/>
              <a:buChar char=""/>
            </a:pPr>
            <a:endParaRPr sz="175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buClr>
                <a:srgbClr val="000099"/>
              </a:buClr>
              <a:buSzPct val="150000"/>
              <a:buFont typeface="Wingdings"/>
              <a:buChar char=""/>
              <a:tabLst>
                <a:tab pos="232410" algn="l"/>
              </a:tabLst>
            </a:pPr>
            <a:r>
              <a:rPr dirty="0" sz="1800" spc="-5" b="1">
                <a:latin typeface="Arial"/>
                <a:cs typeface="Arial"/>
              </a:rPr>
              <a:t>the primary </a:t>
            </a:r>
            <a:r>
              <a:rPr dirty="0" sz="1800" b="1">
                <a:latin typeface="Arial"/>
                <a:cs typeface="Arial"/>
              </a:rPr>
              <a:t>function </a:t>
            </a:r>
            <a:r>
              <a:rPr dirty="0" sz="1800" spc="-5" b="1">
                <a:latin typeface="Arial"/>
                <a:cs typeface="Arial"/>
              </a:rPr>
              <a:t>is </a:t>
            </a:r>
            <a:r>
              <a:rPr dirty="0" sz="1800" b="1">
                <a:latin typeface="Arial"/>
                <a:cs typeface="Arial"/>
              </a:rPr>
              <a:t>to </a:t>
            </a:r>
            <a:r>
              <a:rPr dirty="0" sz="1800" spc="-5" b="1">
                <a:latin typeface="Arial"/>
                <a:cs typeface="Arial"/>
              </a:rPr>
              <a:t>measure </a:t>
            </a:r>
            <a:r>
              <a:rPr dirty="0" sz="1800" b="1">
                <a:latin typeface="Arial"/>
                <a:cs typeface="Arial"/>
              </a:rPr>
              <a:t>slope </a:t>
            </a:r>
            <a:r>
              <a:rPr dirty="0" sz="1800" spc="-5" b="1">
                <a:latin typeface="Arial"/>
                <a:cs typeface="Arial"/>
              </a:rPr>
              <a:t>distance, </a:t>
            </a:r>
            <a:r>
              <a:rPr dirty="0" sz="1800" spc="-10" b="1">
                <a:latin typeface="Arial"/>
                <a:cs typeface="Arial"/>
              </a:rPr>
              <a:t>vertical </a:t>
            </a:r>
            <a:r>
              <a:rPr dirty="0" sz="1800" b="1">
                <a:latin typeface="Arial"/>
                <a:cs typeface="Arial"/>
              </a:rPr>
              <a:t>angle,  </a:t>
            </a:r>
            <a:r>
              <a:rPr dirty="0" sz="1800" spc="-5" b="1">
                <a:latin typeface="Arial"/>
                <a:cs typeface="Arial"/>
              </a:rPr>
              <a:t>and </a:t>
            </a:r>
            <a:r>
              <a:rPr dirty="0" sz="1800" b="1">
                <a:latin typeface="Arial"/>
                <a:cs typeface="Arial"/>
              </a:rPr>
              <a:t>horizontal angle </a:t>
            </a:r>
            <a:r>
              <a:rPr dirty="0" sz="1800" spc="-5" b="1">
                <a:latin typeface="Arial"/>
                <a:cs typeface="Arial"/>
              </a:rPr>
              <a:t>from a setup </a:t>
            </a:r>
            <a:r>
              <a:rPr dirty="0" sz="1800" b="1">
                <a:latin typeface="Arial"/>
                <a:cs typeface="Arial"/>
              </a:rPr>
              <a:t>point </a:t>
            </a:r>
            <a:r>
              <a:rPr dirty="0" sz="1800" spc="-5" b="1">
                <a:latin typeface="Arial"/>
                <a:cs typeface="Arial"/>
              </a:rPr>
              <a:t>to a foresight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point.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5967" y="4586732"/>
            <a:ext cx="7577455" cy="1534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  <a:buClr>
                <a:srgbClr val="000099"/>
              </a:buClr>
              <a:buSzPct val="150000"/>
              <a:buFont typeface="Wingdings"/>
              <a:buChar char=""/>
              <a:tabLst>
                <a:tab pos="296545" algn="l"/>
                <a:tab pos="4658360" algn="l"/>
                <a:tab pos="6472555" algn="l"/>
              </a:tabLst>
            </a:pPr>
            <a:r>
              <a:rPr dirty="0" sz="1800" spc="-5" b="1">
                <a:latin typeface="Arial"/>
                <a:cs typeface="Arial"/>
              </a:rPr>
              <a:t>most total stations use a modulated near-infrared </a:t>
            </a:r>
            <a:r>
              <a:rPr dirty="0" sz="1800" b="1">
                <a:latin typeface="Arial"/>
                <a:cs typeface="Arial"/>
              </a:rPr>
              <a:t>light </a:t>
            </a:r>
            <a:r>
              <a:rPr dirty="0" sz="1800" spc="-5" b="1">
                <a:latin typeface="Arial"/>
                <a:cs typeface="Arial"/>
              </a:rPr>
              <a:t>emitting  </a:t>
            </a:r>
            <a:r>
              <a:rPr dirty="0" sz="1800" b="1">
                <a:latin typeface="Arial"/>
                <a:cs typeface="Arial"/>
              </a:rPr>
              <a:t>diode </a:t>
            </a:r>
            <a:r>
              <a:rPr dirty="0" sz="1800" spc="5" b="1">
                <a:latin typeface="Arial"/>
                <a:cs typeface="Arial"/>
              </a:rPr>
              <a:t>which </a:t>
            </a:r>
            <a:r>
              <a:rPr dirty="0" sz="1800" spc="-5" b="1">
                <a:latin typeface="Arial"/>
                <a:cs typeface="Arial"/>
              </a:rPr>
              <a:t>sends a beam from the instrument </a:t>
            </a:r>
            <a:r>
              <a:rPr dirty="0" sz="1800" b="1">
                <a:latin typeface="Arial"/>
                <a:cs typeface="Arial"/>
              </a:rPr>
              <a:t>to</a:t>
            </a:r>
            <a:r>
              <a:rPr dirty="0" sz="1800" spc="4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a</a:t>
            </a:r>
            <a:r>
              <a:rPr dirty="0" sz="1800" spc="1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prism.	</a:t>
            </a:r>
            <a:r>
              <a:rPr dirty="0" sz="1800" b="1">
                <a:latin typeface="Arial"/>
                <a:cs typeface="Arial"/>
              </a:rPr>
              <a:t>The</a:t>
            </a:r>
            <a:r>
              <a:rPr dirty="0" sz="1800" spc="-8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prism  reflects </a:t>
            </a:r>
            <a:r>
              <a:rPr dirty="0" sz="1800" b="1">
                <a:latin typeface="Arial"/>
                <a:cs typeface="Arial"/>
              </a:rPr>
              <a:t>this </a:t>
            </a:r>
            <a:r>
              <a:rPr dirty="0" sz="1800" spc="-5" b="1">
                <a:latin typeface="Arial"/>
                <a:cs typeface="Arial"/>
              </a:rPr>
              <a:t>beam back </a:t>
            </a:r>
            <a:r>
              <a:rPr dirty="0" sz="1800" b="1">
                <a:latin typeface="Arial"/>
                <a:cs typeface="Arial"/>
              </a:rPr>
              <a:t>to</a:t>
            </a:r>
            <a:r>
              <a:rPr dirty="0" sz="1800" spc="7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the</a:t>
            </a:r>
            <a:r>
              <a:rPr dirty="0" sz="1800" spc="1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instrument.	</a:t>
            </a:r>
            <a:r>
              <a:rPr dirty="0" sz="1800" b="1">
                <a:latin typeface="Arial"/>
                <a:cs typeface="Arial"/>
              </a:rPr>
              <a:t>The portion of </a:t>
            </a:r>
            <a:r>
              <a:rPr dirty="0" sz="1800" spc="-5" b="1">
                <a:latin typeface="Arial"/>
                <a:cs typeface="Arial"/>
              </a:rPr>
              <a:t>the  wavelength </a:t>
            </a:r>
            <a:r>
              <a:rPr dirty="0" sz="1800" b="1">
                <a:latin typeface="Arial"/>
                <a:cs typeface="Arial"/>
              </a:rPr>
              <a:t>that </a:t>
            </a:r>
            <a:r>
              <a:rPr dirty="0" sz="1800" spc="-10" b="1">
                <a:latin typeface="Arial"/>
                <a:cs typeface="Arial"/>
              </a:rPr>
              <a:t>leaves </a:t>
            </a:r>
            <a:r>
              <a:rPr dirty="0" sz="1800" spc="-5" b="1">
                <a:latin typeface="Arial"/>
                <a:cs typeface="Arial"/>
              </a:rPr>
              <a:t>the instrument and returns </a:t>
            </a:r>
            <a:r>
              <a:rPr dirty="0" sz="1800" b="1">
                <a:latin typeface="Arial"/>
                <a:cs typeface="Arial"/>
              </a:rPr>
              <a:t>is </a:t>
            </a:r>
            <a:r>
              <a:rPr dirty="0" sz="1800" spc="-10" b="1">
                <a:latin typeface="Arial"/>
                <a:cs typeface="Arial"/>
              </a:rPr>
              <a:t>assessed </a:t>
            </a:r>
            <a:r>
              <a:rPr dirty="0" sz="1800" b="1">
                <a:latin typeface="Arial"/>
                <a:cs typeface="Arial"/>
              </a:rPr>
              <a:t>and  </a:t>
            </a:r>
            <a:r>
              <a:rPr dirty="0" sz="1800" spc="-5" b="1">
                <a:latin typeface="Arial"/>
                <a:cs typeface="Arial"/>
              </a:rPr>
              <a:t>calculated. Distance measurements can be related </a:t>
            </a:r>
            <a:r>
              <a:rPr dirty="0" sz="1800" b="1">
                <a:latin typeface="Arial"/>
                <a:cs typeface="Arial"/>
              </a:rPr>
              <a:t>to</a:t>
            </a:r>
            <a:r>
              <a:rPr dirty="0" sz="1800" spc="6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this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5967" y="6123228"/>
            <a:ext cx="15722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m</a:t>
            </a:r>
            <a:r>
              <a:rPr dirty="0" sz="1800" spc="-15" b="1">
                <a:latin typeface="Arial"/>
                <a:cs typeface="Arial"/>
              </a:rPr>
              <a:t>e</a:t>
            </a:r>
            <a:r>
              <a:rPr dirty="0" sz="1800" spc="-5" b="1">
                <a:latin typeface="Arial"/>
                <a:cs typeface="Arial"/>
              </a:rPr>
              <a:t>a</a:t>
            </a:r>
            <a:r>
              <a:rPr dirty="0" sz="1800" spc="-15" b="1">
                <a:latin typeface="Arial"/>
                <a:cs typeface="Arial"/>
              </a:rPr>
              <a:t>s</a:t>
            </a:r>
            <a:r>
              <a:rPr dirty="0" sz="1800" spc="-5" b="1">
                <a:latin typeface="Arial"/>
                <a:cs typeface="Arial"/>
              </a:rPr>
              <a:t>ure</a:t>
            </a:r>
            <a:r>
              <a:rPr dirty="0" sz="1800" spc="-15" b="1">
                <a:latin typeface="Arial"/>
                <a:cs typeface="Arial"/>
              </a:rPr>
              <a:t>m</a:t>
            </a:r>
            <a:r>
              <a:rPr dirty="0" sz="1800" spc="-5" b="1">
                <a:latin typeface="Arial"/>
                <a:cs typeface="Arial"/>
              </a:rPr>
              <a:t>ent.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66571" y="528320"/>
            <a:ext cx="312991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7.6 </a:t>
            </a:r>
            <a:r>
              <a:rPr dirty="0" spc="-50"/>
              <a:t>Total</a:t>
            </a:r>
            <a:r>
              <a:rPr dirty="0" spc="-125"/>
              <a:t> </a:t>
            </a:r>
            <a:r>
              <a:rPr dirty="0"/>
              <a:t>Station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christine barbour</dc:creator>
  <dc:title>Slide 1</dc:title>
  <dcterms:created xsi:type="dcterms:W3CDTF">2018-11-10T21:59:45Z</dcterms:created>
  <dcterms:modified xsi:type="dcterms:W3CDTF">2018-11-10T21:59:45Z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2012-03-09T00:00:00Z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2018-11-10T00:00:00Z</vt:filetime>
  </property>
</Properties>
</file>